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60" r:id="rId2"/>
    <p:sldId id="346" r:id="rId3"/>
    <p:sldId id="364" r:id="rId4"/>
    <p:sldId id="365" r:id="rId5"/>
    <p:sldId id="367" r:id="rId6"/>
    <p:sldId id="374" r:id="rId7"/>
    <p:sldId id="368" r:id="rId8"/>
    <p:sldId id="381" r:id="rId9"/>
    <p:sldId id="377" r:id="rId10"/>
    <p:sldId id="375" r:id="rId11"/>
    <p:sldId id="376" r:id="rId12"/>
    <p:sldId id="379" r:id="rId13"/>
    <p:sldId id="370" r:id="rId14"/>
    <p:sldId id="380" r:id="rId15"/>
    <p:sldId id="372" r:id="rId16"/>
    <p:sldId id="386" r:id="rId17"/>
    <p:sldId id="390" r:id="rId18"/>
    <p:sldId id="387" r:id="rId19"/>
    <p:sldId id="388" r:id="rId20"/>
    <p:sldId id="369" r:id="rId21"/>
    <p:sldId id="382" r:id="rId22"/>
    <p:sldId id="373" r:id="rId23"/>
    <p:sldId id="385" r:id="rId24"/>
    <p:sldId id="366" r:id="rId25"/>
    <p:sldId id="383" r:id="rId26"/>
    <p:sldId id="344" r:id="rId27"/>
  </p:sldIdLst>
  <p:sldSz cx="9144000" cy="6858000" type="screen4x3"/>
  <p:notesSz cx="6877050" cy="10001250"/>
  <p:embeddedFontLst>
    <p:embeddedFont>
      <p:font typeface="Tahoma" panose="020B0604030504040204" pitchFamily="34" charset="0"/>
      <p:regular r:id="rId30"/>
      <p:bold r:id="rId31"/>
    </p:embeddedFont>
    <p:embeddedFont>
      <p:font typeface="Calibri" panose="020F0502020204030204" pitchFamily="34" charset="0"/>
      <p:regular r:id="rId32"/>
      <p:bold r:id="rId33"/>
      <p:italic r:id="rId34"/>
      <p:boldItalic r:id="rId35"/>
    </p:embeddedFont>
    <p:embeddedFont>
      <p:font typeface="Comic Sans MS" panose="030F0702030302020204" pitchFamily="66"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userDrawn="1">
          <p15:clr>
            <a:srgbClr val="A4A3A4"/>
          </p15:clr>
        </p15:guide>
        <p15:guide id="2" pos="216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ne Sylvest" initials="JN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6BE"/>
    <a:srgbClr val="B0B5CC"/>
    <a:srgbClr val="727AA4"/>
    <a:srgbClr val="5B8FB4"/>
    <a:srgbClr val="669FC6"/>
    <a:srgbClr val="C62247"/>
    <a:srgbClr val="20C89C"/>
    <a:srgbClr val="404040"/>
    <a:srgbClr val="33301F"/>
    <a:srgbClr val="8B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autoAdjust="0"/>
    <p:restoredTop sz="74638" autoAdjust="0"/>
  </p:normalViewPr>
  <p:slideViewPr>
    <p:cSldViewPr>
      <p:cViewPr varScale="1">
        <p:scale>
          <a:sx n="66" d="100"/>
          <a:sy n="66" d="100"/>
        </p:scale>
        <p:origin x="160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0055" cy="500062"/>
          </a:xfrm>
          <a:prstGeom prst="rect">
            <a:avLst/>
          </a:prstGeom>
        </p:spPr>
        <p:txBody>
          <a:bodyPr vert="horz" lIns="93285" tIns="46642" rIns="93285" bIns="46642" rtlCol="0"/>
          <a:lstStyle>
            <a:lvl1pPr algn="l">
              <a:defRPr sz="1200"/>
            </a:lvl1pPr>
          </a:lstStyle>
          <a:p>
            <a:endParaRPr lang="da-DK"/>
          </a:p>
        </p:txBody>
      </p:sp>
      <p:sp>
        <p:nvSpPr>
          <p:cNvPr id="3" name="Date Placeholder 2"/>
          <p:cNvSpPr>
            <a:spLocks noGrp="1"/>
          </p:cNvSpPr>
          <p:nvPr>
            <p:ph type="dt" sz="quarter" idx="1"/>
          </p:nvPr>
        </p:nvSpPr>
        <p:spPr>
          <a:xfrm>
            <a:off x="3895411" y="2"/>
            <a:ext cx="2980055" cy="500062"/>
          </a:xfrm>
          <a:prstGeom prst="rect">
            <a:avLst/>
          </a:prstGeom>
        </p:spPr>
        <p:txBody>
          <a:bodyPr vert="horz" lIns="93285" tIns="46642" rIns="93285" bIns="46642" rtlCol="0"/>
          <a:lstStyle>
            <a:lvl1pPr algn="r">
              <a:defRPr sz="1200"/>
            </a:lvl1pPr>
          </a:lstStyle>
          <a:p>
            <a:fld id="{ACDFE36B-B33A-4348-909F-6325FE96CA1E}" type="datetimeFigureOut">
              <a:rPr lang="da-DK" smtClean="0"/>
              <a:pPr/>
              <a:t>10-06-2017</a:t>
            </a:fld>
            <a:endParaRPr lang="da-DK"/>
          </a:p>
        </p:txBody>
      </p:sp>
      <p:sp>
        <p:nvSpPr>
          <p:cNvPr id="4" name="Footer Placeholder 3"/>
          <p:cNvSpPr>
            <a:spLocks noGrp="1"/>
          </p:cNvSpPr>
          <p:nvPr>
            <p:ph type="ftr" sz="quarter" idx="2"/>
          </p:nvPr>
        </p:nvSpPr>
        <p:spPr>
          <a:xfrm>
            <a:off x="2" y="9499454"/>
            <a:ext cx="2980055" cy="500062"/>
          </a:xfrm>
          <a:prstGeom prst="rect">
            <a:avLst/>
          </a:prstGeom>
        </p:spPr>
        <p:txBody>
          <a:bodyPr vert="horz" lIns="93285" tIns="46642" rIns="93285" bIns="46642" rtlCol="0" anchor="b"/>
          <a:lstStyle>
            <a:lvl1pPr algn="l">
              <a:defRPr sz="1200"/>
            </a:lvl1pPr>
          </a:lstStyle>
          <a:p>
            <a:endParaRPr lang="da-DK"/>
          </a:p>
        </p:txBody>
      </p:sp>
      <p:sp>
        <p:nvSpPr>
          <p:cNvPr id="5" name="Slide Number Placeholder 4"/>
          <p:cNvSpPr>
            <a:spLocks noGrp="1"/>
          </p:cNvSpPr>
          <p:nvPr>
            <p:ph type="sldNum" sz="quarter" idx="3"/>
          </p:nvPr>
        </p:nvSpPr>
        <p:spPr>
          <a:xfrm>
            <a:off x="3895411" y="9499454"/>
            <a:ext cx="2980055" cy="500062"/>
          </a:xfrm>
          <a:prstGeom prst="rect">
            <a:avLst/>
          </a:prstGeom>
        </p:spPr>
        <p:txBody>
          <a:bodyPr vert="horz" lIns="93285" tIns="46642" rIns="93285" bIns="46642" rtlCol="0" anchor="b"/>
          <a:lstStyle>
            <a:lvl1pPr algn="r">
              <a:defRPr sz="1200"/>
            </a:lvl1pPr>
          </a:lstStyle>
          <a:p>
            <a:fld id="{B4374A14-3465-4299-9220-5DD9A3B8326F}" type="slidenum">
              <a:rPr lang="da-DK" smtClean="0"/>
              <a:pPr/>
              <a:t>‹#›</a:t>
            </a:fld>
            <a:endParaRPr lang="da-DK"/>
          </a:p>
        </p:txBody>
      </p:sp>
    </p:spTree>
    <p:extLst>
      <p:ext uri="{BB962C8B-B14F-4D97-AF65-F5344CB8AC3E}">
        <p14:creationId xmlns:p14="http://schemas.microsoft.com/office/powerpoint/2010/main" val="3030906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0055" cy="500062"/>
          </a:xfrm>
          <a:prstGeom prst="rect">
            <a:avLst/>
          </a:prstGeom>
        </p:spPr>
        <p:txBody>
          <a:bodyPr vert="horz" lIns="93285" tIns="46642" rIns="93285" bIns="46642" rtlCol="0"/>
          <a:lstStyle>
            <a:lvl1pPr algn="l">
              <a:defRPr sz="1200"/>
            </a:lvl1pPr>
          </a:lstStyle>
          <a:p>
            <a:endParaRPr lang="da-DK"/>
          </a:p>
        </p:txBody>
      </p:sp>
      <p:sp>
        <p:nvSpPr>
          <p:cNvPr id="3" name="Date Placeholder 2"/>
          <p:cNvSpPr>
            <a:spLocks noGrp="1"/>
          </p:cNvSpPr>
          <p:nvPr>
            <p:ph type="dt" idx="1"/>
          </p:nvPr>
        </p:nvSpPr>
        <p:spPr>
          <a:xfrm>
            <a:off x="3895411" y="2"/>
            <a:ext cx="2980055" cy="500062"/>
          </a:xfrm>
          <a:prstGeom prst="rect">
            <a:avLst/>
          </a:prstGeom>
        </p:spPr>
        <p:txBody>
          <a:bodyPr vert="horz" lIns="93285" tIns="46642" rIns="93285" bIns="46642" rtlCol="0"/>
          <a:lstStyle>
            <a:lvl1pPr algn="r">
              <a:defRPr sz="1200"/>
            </a:lvl1pPr>
          </a:lstStyle>
          <a:p>
            <a:fld id="{C1C133EF-D5F2-4823-9129-E423D6216A7C}" type="datetimeFigureOut">
              <a:rPr lang="da-DK" smtClean="0"/>
              <a:pPr/>
              <a:t>10-06-2017</a:t>
            </a:fld>
            <a:endParaRPr lang="da-DK"/>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3285" tIns="46642" rIns="93285" bIns="46642" rtlCol="0" anchor="ctr"/>
          <a:lstStyle/>
          <a:p>
            <a:endParaRPr lang="da-DK"/>
          </a:p>
        </p:txBody>
      </p:sp>
      <p:sp>
        <p:nvSpPr>
          <p:cNvPr id="5" name="Notes Placeholder 4"/>
          <p:cNvSpPr>
            <a:spLocks noGrp="1"/>
          </p:cNvSpPr>
          <p:nvPr>
            <p:ph type="body" sz="quarter" idx="3"/>
          </p:nvPr>
        </p:nvSpPr>
        <p:spPr>
          <a:xfrm>
            <a:off x="687706" y="4750598"/>
            <a:ext cx="5501640" cy="4500562"/>
          </a:xfrm>
          <a:prstGeom prst="rect">
            <a:avLst/>
          </a:prstGeom>
        </p:spPr>
        <p:txBody>
          <a:bodyPr vert="horz" lIns="93285" tIns="46642" rIns="93285" bIns="466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2" y="9499454"/>
            <a:ext cx="2980055" cy="500062"/>
          </a:xfrm>
          <a:prstGeom prst="rect">
            <a:avLst/>
          </a:prstGeom>
        </p:spPr>
        <p:txBody>
          <a:bodyPr vert="horz" lIns="93285" tIns="46642" rIns="93285" bIns="46642" rtlCol="0" anchor="b"/>
          <a:lstStyle>
            <a:lvl1pPr algn="l">
              <a:defRPr sz="1200"/>
            </a:lvl1pPr>
          </a:lstStyle>
          <a:p>
            <a:endParaRPr lang="da-DK"/>
          </a:p>
        </p:txBody>
      </p:sp>
      <p:sp>
        <p:nvSpPr>
          <p:cNvPr id="7" name="Slide Number Placeholder 6"/>
          <p:cNvSpPr>
            <a:spLocks noGrp="1"/>
          </p:cNvSpPr>
          <p:nvPr>
            <p:ph type="sldNum" sz="quarter" idx="5"/>
          </p:nvPr>
        </p:nvSpPr>
        <p:spPr>
          <a:xfrm>
            <a:off x="3895411" y="9499454"/>
            <a:ext cx="2980055" cy="500062"/>
          </a:xfrm>
          <a:prstGeom prst="rect">
            <a:avLst/>
          </a:prstGeom>
        </p:spPr>
        <p:txBody>
          <a:bodyPr vert="horz" lIns="93285" tIns="46642" rIns="93285" bIns="46642" rtlCol="0" anchor="b"/>
          <a:lstStyle>
            <a:lvl1pPr algn="r">
              <a:defRPr sz="1200"/>
            </a:lvl1pPr>
          </a:lstStyle>
          <a:p>
            <a:fld id="{F0285900-38D2-48AD-A5C2-41897CFEC848}" type="slidenum">
              <a:rPr lang="da-DK" smtClean="0"/>
              <a:pPr/>
              <a:t>‹#›</a:t>
            </a:fld>
            <a:endParaRPr lang="da-DK"/>
          </a:p>
        </p:txBody>
      </p:sp>
    </p:spTree>
    <p:extLst>
      <p:ext uri="{BB962C8B-B14F-4D97-AF65-F5344CB8AC3E}">
        <p14:creationId xmlns:p14="http://schemas.microsoft.com/office/powerpoint/2010/main" val="37451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0285900-38D2-48AD-A5C2-41897CFEC848}" type="slidenum">
              <a:rPr lang="da-DK" smtClean="0"/>
              <a:pPr/>
              <a:t>1</a:t>
            </a:fld>
            <a:endParaRPr lang="da-DK"/>
          </a:p>
        </p:txBody>
      </p:sp>
    </p:spTree>
    <p:extLst>
      <p:ext uri="{BB962C8B-B14F-4D97-AF65-F5344CB8AC3E}">
        <p14:creationId xmlns:p14="http://schemas.microsoft.com/office/powerpoint/2010/main" val="239959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Foretrækker begrebet </a:t>
            </a:r>
            <a:r>
              <a:rPr lang="da-DK" dirty="0" err="1" smtClean="0"/>
              <a:t>bden</a:t>
            </a:r>
            <a:r>
              <a:rPr lang="da-DK" dirty="0" smtClean="0"/>
              <a:t> </a:t>
            </a:r>
            <a:r>
              <a:rPr lang="da-DK" dirty="0" err="1" smtClean="0"/>
              <a:t>digitle</a:t>
            </a:r>
            <a:r>
              <a:rPr lang="da-DK" baseline="0" dirty="0" smtClean="0"/>
              <a:t> økonomi- og hvordan den digitale økonomi udvikler sig på tværs af sektorer produkter og serviceydelser, og graden og karakteren af ændringer i opgaver, arbejdsorganisering, beskæftigelsesmønstre og </a:t>
            </a:r>
            <a:r>
              <a:rPr lang="da-DK" baseline="0" dirty="0" err="1" smtClean="0"/>
              <a:t>samfundsøkonoimi</a:t>
            </a:r>
            <a:endParaRPr lang="da-DK" baseline="0" dirty="0" smtClean="0"/>
          </a:p>
          <a:p>
            <a:endParaRPr lang="da-DK" dirty="0"/>
          </a:p>
        </p:txBody>
      </p:sp>
      <p:sp>
        <p:nvSpPr>
          <p:cNvPr id="4" name="Slide Number Placeholder 3"/>
          <p:cNvSpPr>
            <a:spLocks noGrp="1"/>
          </p:cNvSpPr>
          <p:nvPr>
            <p:ph type="sldNum" sz="quarter" idx="10"/>
          </p:nvPr>
        </p:nvSpPr>
        <p:spPr/>
        <p:txBody>
          <a:bodyPr/>
          <a:lstStyle/>
          <a:p>
            <a:fld id="{F0285900-38D2-48AD-A5C2-41897CFEC848}" type="slidenum">
              <a:rPr lang="da-DK" smtClean="0"/>
              <a:pPr/>
              <a:t>4</a:t>
            </a:fld>
            <a:endParaRPr lang="da-DK"/>
          </a:p>
        </p:txBody>
      </p:sp>
    </p:spTree>
    <p:extLst>
      <p:ext uri="{BB962C8B-B14F-4D97-AF65-F5344CB8AC3E}">
        <p14:creationId xmlns:p14="http://schemas.microsoft.com/office/powerpoint/2010/main" val="108974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Den</a:t>
            </a:r>
            <a:r>
              <a:rPr lang="da-DK" baseline="0" dirty="0" smtClean="0"/>
              <a:t> teknologideterminisme, der ligger bag CEVEAS og </a:t>
            </a:r>
            <a:r>
              <a:rPr lang="da-DK" baseline="0" dirty="0" err="1" smtClean="0"/>
              <a:t>Krka’s</a:t>
            </a:r>
            <a:r>
              <a:rPr lang="da-DK" baseline="0" dirty="0" smtClean="0"/>
              <a:t> konklusioner er farlige- og ydermere heller ikke metodisk solide beregninger</a:t>
            </a:r>
          </a:p>
          <a:p>
            <a:endParaRPr lang="da-DK" dirty="0"/>
          </a:p>
        </p:txBody>
      </p:sp>
      <p:sp>
        <p:nvSpPr>
          <p:cNvPr id="4" name="Slide Number Placeholder 3"/>
          <p:cNvSpPr>
            <a:spLocks noGrp="1"/>
          </p:cNvSpPr>
          <p:nvPr>
            <p:ph type="sldNum" sz="quarter" idx="10"/>
          </p:nvPr>
        </p:nvSpPr>
        <p:spPr/>
        <p:txBody>
          <a:bodyPr/>
          <a:lstStyle/>
          <a:p>
            <a:fld id="{F0285900-38D2-48AD-A5C2-41897CFEC848}" type="slidenum">
              <a:rPr lang="da-DK" smtClean="0"/>
              <a:pPr/>
              <a:t>6</a:t>
            </a:fld>
            <a:endParaRPr lang="da-DK"/>
          </a:p>
        </p:txBody>
      </p:sp>
    </p:spTree>
    <p:extLst>
      <p:ext uri="{BB962C8B-B14F-4D97-AF65-F5344CB8AC3E}">
        <p14:creationId xmlns:p14="http://schemas.microsoft.com/office/powerpoint/2010/main" val="291153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Hidtil har vi set en udvikling, hvor IKT , robotter, mm har medført</a:t>
            </a:r>
            <a:r>
              <a:rPr lang="da-DK" baseline="0" dirty="0" smtClean="0"/>
              <a:t> at opgaver og job, der kan karakteriseres som rutine opgaver- / job- kan beskrives entydigt er de </a:t>
            </a:r>
            <a:r>
              <a:rPr lang="da-DK" baseline="0" dirty="0" err="1" smtClean="0"/>
              <a:t>job,mder</a:t>
            </a:r>
            <a:r>
              <a:rPr lang="da-DK" baseline="0" dirty="0" smtClean="0"/>
              <a:t> bliver automatiseret- udviklingen i kunstig intelligens- medfører at også nogle typer af </a:t>
            </a:r>
            <a:r>
              <a:rPr lang="da-DK" baseline="0" dirty="0" err="1" smtClean="0"/>
              <a:t>cognitive</a:t>
            </a:r>
            <a:r>
              <a:rPr lang="da-DK" baseline="0" dirty="0" smtClean="0"/>
              <a:t> opgaver potentielt kan erstattes af teknologi</a:t>
            </a:r>
            <a:endParaRPr lang="da-DK" dirty="0"/>
          </a:p>
        </p:txBody>
      </p:sp>
      <p:sp>
        <p:nvSpPr>
          <p:cNvPr id="4" name="Slide Number Placeholder 3"/>
          <p:cNvSpPr>
            <a:spLocks noGrp="1"/>
          </p:cNvSpPr>
          <p:nvPr>
            <p:ph type="sldNum" sz="quarter" idx="10"/>
          </p:nvPr>
        </p:nvSpPr>
        <p:spPr/>
        <p:txBody>
          <a:bodyPr/>
          <a:lstStyle/>
          <a:p>
            <a:fld id="{F0285900-38D2-48AD-A5C2-41897CFEC848}" type="slidenum">
              <a:rPr lang="da-DK" smtClean="0"/>
              <a:pPr/>
              <a:t>7</a:t>
            </a:fld>
            <a:endParaRPr lang="da-DK"/>
          </a:p>
        </p:txBody>
      </p:sp>
    </p:spTree>
    <p:extLst>
      <p:ext uri="{BB962C8B-B14F-4D97-AF65-F5344CB8AC3E}">
        <p14:creationId xmlns:p14="http://schemas.microsoft.com/office/powerpoint/2010/main" val="162261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Siden 1995 er halvdelen af job, der er skabt</a:t>
            </a:r>
            <a:r>
              <a:rPr lang="da-DK" baseline="0" dirty="0" smtClean="0"/>
              <a:t> er ikke baseret på ordinære vilkår- udfordringer i </a:t>
            </a:r>
            <a:r>
              <a:rPr lang="da-DK" baseline="0" dirty="0" err="1" smtClean="0"/>
              <a:t>fht</a:t>
            </a:r>
            <a:r>
              <a:rPr lang="da-DK" baseline="0" dirty="0" smtClean="0"/>
              <a:t> flexicurity model, lovgivning, </a:t>
            </a:r>
          </a:p>
          <a:p>
            <a:r>
              <a:rPr lang="da-DK" baseline="0" dirty="0" smtClean="0"/>
              <a:t>Og vores institutioner- </a:t>
            </a:r>
            <a:r>
              <a:rPr lang="da-DK" baseline="0" dirty="0" err="1" smtClean="0"/>
              <a:t>arbejdsmarkedst</a:t>
            </a:r>
            <a:r>
              <a:rPr lang="da-DK" baseline="0" dirty="0" smtClean="0"/>
              <a:t> parter.. Typisk definerer de kommercielle platforme arbejdsbetingelser- platforme for tjenester – to typer af platforme</a:t>
            </a:r>
          </a:p>
          <a:p>
            <a:r>
              <a:rPr lang="da-DK" baseline="0" dirty="0" smtClean="0"/>
              <a:t>Platformene registrerer al form for aktivitet som de der er registreret udfører- ikke </a:t>
            </a:r>
            <a:r>
              <a:rPr lang="da-DK" baseline="0" dirty="0" err="1" smtClean="0"/>
              <a:t>teknologise</a:t>
            </a:r>
            <a:r>
              <a:rPr lang="da-DK" baseline="0" dirty="0" smtClean="0"/>
              <a:t> barrierer for at skabe symmetri</a:t>
            </a:r>
          </a:p>
          <a:p>
            <a:r>
              <a:rPr lang="da-DK" baseline="0" dirty="0" smtClean="0"/>
              <a:t>Rating fx typisk envejs  eksempler </a:t>
            </a:r>
            <a:r>
              <a:rPr lang="da-DK" baseline="0" smtClean="0"/>
              <a:t>på platforme</a:t>
            </a:r>
            <a:endParaRPr lang="da-DK" dirty="0"/>
          </a:p>
        </p:txBody>
      </p:sp>
      <p:sp>
        <p:nvSpPr>
          <p:cNvPr id="4" name="Slide Number Placeholder 3"/>
          <p:cNvSpPr>
            <a:spLocks noGrp="1"/>
          </p:cNvSpPr>
          <p:nvPr>
            <p:ph type="sldNum" sz="quarter" idx="10"/>
          </p:nvPr>
        </p:nvSpPr>
        <p:spPr/>
        <p:txBody>
          <a:bodyPr/>
          <a:lstStyle/>
          <a:p>
            <a:fld id="{F0285900-38D2-48AD-A5C2-41897CFEC848}" type="slidenum">
              <a:rPr lang="da-DK" smtClean="0"/>
              <a:pPr/>
              <a:t>20</a:t>
            </a:fld>
            <a:endParaRPr lang="da-DK"/>
          </a:p>
        </p:txBody>
      </p:sp>
    </p:spTree>
    <p:extLst>
      <p:ext uri="{BB962C8B-B14F-4D97-AF65-F5344CB8AC3E}">
        <p14:creationId xmlns:p14="http://schemas.microsoft.com/office/powerpoint/2010/main" val="327630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0285900-38D2-48AD-A5C2-41897CFEC848}" type="slidenum">
              <a:rPr lang="da-DK" smtClean="0"/>
              <a:pPr/>
              <a:t>26</a:t>
            </a:fld>
            <a:endParaRPr lang="da-DK"/>
          </a:p>
        </p:txBody>
      </p:sp>
    </p:spTree>
    <p:extLst>
      <p:ext uri="{BB962C8B-B14F-4D97-AF65-F5344CB8AC3E}">
        <p14:creationId xmlns:p14="http://schemas.microsoft.com/office/powerpoint/2010/main" val="1861219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a fors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997" y="0"/>
            <a:ext cx="9144000" cy="6858000"/>
          </a:xfrm>
          <a:prstGeom prst="rect">
            <a:avLst/>
          </a:prstGeom>
        </p:spPr>
      </p:pic>
      <p:sp>
        <p:nvSpPr>
          <p:cNvPr id="15" name="Rectangle 14"/>
          <p:cNvSpPr/>
          <p:nvPr userDrawn="1"/>
        </p:nvSpPr>
        <p:spPr>
          <a:xfrm flipH="1">
            <a:off x="0" y="0"/>
            <a:ext cx="9144000" cy="6858000"/>
          </a:xfrm>
          <a:prstGeom prst="rect">
            <a:avLst/>
          </a:prstGeom>
          <a:gradFill flip="none" rotWithShape="1">
            <a:gsLst>
              <a:gs pos="0">
                <a:schemeClr val="bg1">
                  <a:alpha val="0"/>
                </a:schemeClr>
              </a:gs>
              <a:gs pos="100000">
                <a:schemeClr val="tx1">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0" name="Flowchart: Manual Input 9"/>
          <p:cNvSpPr/>
          <p:nvPr userDrawn="1"/>
        </p:nvSpPr>
        <p:spPr>
          <a:xfrm rot="10800000">
            <a:off x="-8629" y="-8335"/>
            <a:ext cx="9180514" cy="42656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0 w 10000"/>
              <a:gd name="connsiteY0" fmla="*/ 2246 h 10000"/>
              <a:gd name="connsiteX1" fmla="*/ 10000 w 10000"/>
              <a:gd name="connsiteY1" fmla="*/ 0 h 10000"/>
              <a:gd name="connsiteX2" fmla="*/ 10000 w 10000"/>
              <a:gd name="connsiteY2" fmla="*/ 10000 h 10000"/>
              <a:gd name="connsiteX3" fmla="*/ 0 w 10000"/>
              <a:gd name="connsiteY3" fmla="*/ 10000 h 10000"/>
              <a:gd name="connsiteX4" fmla="*/ 10 w 10000"/>
              <a:gd name="connsiteY4" fmla="*/ 2246 h 10000"/>
              <a:gd name="connsiteX0" fmla="*/ 10 w 10000"/>
              <a:gd name="connsiteY0" fmla="*/ 2313 h 10000"/>
              <a:gd name="connsiteX1" fmla="*/ 10000 w 10000"/>
              <a:gd name="connsiteY1" fmla="*/ 0 h 10000"/>
              <a:gd name="connsiteX2" fmla="*/ 10000 w 10000"/>
              <a:gd name="connsiteY2" fmla="*/ 10000 h 10000"/>
              <a:gd name="connsiteX3" fmla="*/ 0 w 10000"/>
              <a:gd name="connsiteY3" fmla="*/ 10000 h 10000"/>
              <a:gd name="connsiteX4" fmla="*/ 10 w 10000"/>
              <a:gd name="connsiteY4" fmla="*/ 231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 y="2313"/>
                </a:moveTo>
                <a:lnTo>
                  <a:pt x="10000" y="0"/>
                </a:lnTo>
                <a:lnTo>
                  <a:pt x="10000" y="10000"/>
                </a:lnTo>
                <a:lnTo>
                  <a:pt x="0" y="10000"/>
                </a:lnTo>
                <a:cubicBezTo>
                  <a:pt x="3" y="7415"/>
                  <a:pt x="7" y="4898"/>
                  <a:pt x="10" y="23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3200400"/>
            <a:ext cx="3181350" cy="22860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1671544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nktopstilling hvi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4" name="Text Placeholder 9"/>
          <p:cNvSpPr>
            <a:spLocks noGrp="1"/>
          </p:cNvSpPr>
          <p:nvPr>
            <p:ph type="body" sz="quarter" idx="12" hasCustomPrompt="1"/>
          </p:nvPr>
        </p:nvSpPr>
        <p:spPr>
          <a:xfrm>
            <a:off x="284522" y="1488930"/>
            <a:ext cx="8535950" cy="1408211"/>
          </a:xfrm>
          <a:prstGeom prst="rect">
            <a:avLst/>
          </a:prstGeom>
          <a:noFill/>
        </p:spPr>
        <p:txBody>
          <a:bodyPr wrap="square" lIns="288000" tIns="144000" rIns="252000" bIns="324000">
            <a:spAutoFit/>
          </a:bodyPr>
          <a:lstStyle>
            <a:lvl1pPr marL="342900" indent="-342900">
              <a:buClr>
                <a:srgbClr val="C62247"/>
              </a:buClr>
              <a:buFont typeface="Wingdings" pitchFamily="2" charset="2"/>
              <a:buChar char="§"/>
              <a:defRPr sz="2000">
                <a:solidFill>
                  <a:schemeClr val="tx1"/>
                </a:solidFill>
                <a:latin typeface="Comic Sans MS" panose="030F0702030302020204" pitchFamily="66" charset="0"/>
                <a:ea typeface="Tahoma" pitchFamily="34" charset="0"/>
                <a:cs typeface="Tahoma" pitchFamily="34" charset="0"/>
              </a:defRPr>
            </a:lvl1pPr>
            <a:lvl2pPr marL="742950" indent="-285750">
              <a:buClr>
                <a:srgbClr val="C62247"/>
              </a:buClr>
              <a:buFont typeface="Wingdings" pitchFamily="2" charset="2"/>
              <a:buChar char="§"/>
              <a:defRPr sz="1800">
                <a:solidFill>
                  <a:schemeClr val="tx1"/>
                </a:solidFill>
                <a:latin typeface="Comic Sans MS" panose="030F0702030302020204" pitchFamily="66" charset="0"/>
                <a:ea typeface="Tahoma" pitchFamily="34" charset="0"/>
                <a:cs typeface="Tahoma" pitchFamily="34" charset="0"/>
              </a:defRPr>
            </a:lvl2pPr>
            <a:lvl3pPr marL="1143000" indent="-228600">
              <a:buClr>
                <a:srgbClr val="C62247"/>
              </a:buClr>
              <a:buFont typeface="Wingdings" pitchFamily="2" charset="2"/>
              <a:buChar char="§"/>
              <a:defRPr sz="1600">
                <a:solidFill>
                  <a:schemeClr val="tx1"/>
                </a:solidFill>
                <a:latin typeface="Comic Sans MS" panose="030F0702030302020204" pitchFamily="66" charset="0"/>
                <a:ea typeface="Tahoma" pitchFamily="34" charset="0"/>
                <a:cs typeface="Tahoma" pitchFamily="34" charset="0"/>
              </a:defRPr>
            </a:lvl3pPr>
            <a:lvl4pPr marL="1600200" indent="-228600">
              <a:buClr>
                <a:srgbClr val="C62247"/>
              </a:buClr>
              <a:buFont typeface="Wingdings" pitchFamily="2" charset="2"/>
              <a:buChar char="§"/>
              <a:defRPr sz="1200">
                <a:solidFill>
                  <a:schemeClr val="tx1"/>
                </a:solidFill>
                <a:latin typeface="Tahoma" pitchFamily="34" charset="0"/>
                <a:ea typeface="Tahoma" pitchFamily="34" charset="0"/>
                <a:cs typeface="Tahoma" pitchFamily="34" charset="0"/>
              </a:defRPr>
            </a:lvl4pPr>
            <a:lvl5pPr marL="2057400" indent="-228600">
              <a:buClr>
                <a:srgbClr val="C62247"/>
              </a:buClr>
              <a:buFont typeface="Wingdings" pitchFamily="2" charset="2"/>
              <a:buChar char="§"/>
              <a:defRPr sz="1400">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sp>
        <p:nvSpPr>
          <p:cNvPr id="15" name="Text Placeholder 3"/>
          <p:cNvSpPr>
            <a:spLocks noGrp="1"/>
          </p:cNvSpPr>
          <p:nvPr>
            <p:ph type="body" sz="quarter" idx="10" hasCustomPrompt="1"/>
          </p:nvPr>
        </p:nvSpPr>
        <p:spPr>
          <a:xfrm>
            <a:off x="285852" y="272108"/>
            <a:ext cx="6191919" cy="1224136"/>
          </a:xfrm>
          <a:prstGeom prst="rect">
            <a:avLst/>
          </a:prstGeom>
          <a:noFill/>
        </p:spPr>
        <p:txBody>
          <a:bodyPr lIns="288000" tIns="180000" rIns="252000" bIns="180000">
            <a:noAutofit/>
          </a:bodyPr>
          <a:lstStyle>
            <a:lvl1pPr marL="0" indent="0">
              <a:buNone/>
              <a:defRPr sz="3000" baseline="0">
                <a:solidFill>
                  <a:schemeClr val="tx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3160807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opstilling i 2 spalter, hvi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6" name="Text Placeholder 3"/>
          <p:cNvSpPr>
            <a:spLocks noGrp="1"/>
          </p:cNvSpPr>
          <p:nvPr>
            <p:ph type="body" sz="quarter" idx="10" hasCustomPrompt="1"/>
          </p:nvPr>
        </p:nvSpPr>
        <p:spPr>
          <a:xfrm>
            <a:off x="285852" y="272108"/>
            <a:ext cx="6191919" cy="1224136"/>
          </a:xfrm>
          <a:prstGeom prst="rect">
            <a:avLst/>
          </a:prstGeom>
          <a:noFill/>
        </p:spPr>
        <p:txBody>
          <a:bodyPr lIns="288000" tIns="180000" rIns="252000" bIns="180000">
            <a:noAutofit/>
          </a:bodyPr>
          <a:lstStyle>
            <a:lvl1pPr marL="0" indent="0">
              <a:buNone/>
              <a:defRPr sz="3000" baseline="0">
                <a:solidFill>
                  <a:schemeClr val="tx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sp>
        <p:nvSpPr>
          <p:cNvPr id="18" name="Text Placeholder 9"/>
          <p:cNvSpPr>
            <a:spLocks noGrp="1"/>
          </p:cNvSpPr>
          <p:nvPr>
            <p:ph type="body" sz="quarter" idx="12" hasCustomPrompt="1"/>
          </p:nvPr>
        </p:nvSpPr>
        <p:spPr>
          <a:xfrm>
            <a:off x="284522" y="1488930"/>
            <a:ext cx="8535950" cy="1408211"/>
          </a:xfrm>
          <a:prstGeom prst="rect">
            <a:avLst/>
          </a:prstGeom>
          <a:noFill/>
        </p:spPr>
        <p:txBody>
          <a:bodyPr wrap="square" lIns="288000" tIns="144000" rIns="252000" bIns="324000" numCol="2">
            <a:spAutoFit/>
          </a:bodyPr>
          <a:lstStyle>
            <a:lvl1pPr marL="342900" indent="-342900">
              <a:buClr>
                <a:srgbClr val="C62247"/>
              </a:buClr>
              <a:buFont typeface="Wingdings" pitchFamily="2" charset="2"/>
              <a:buChar char="§"/>
              <a:defRPr sz="2000">
                <a:solidFill>
                  <a:schemeClr val="tx1"/>
                </a:solidFill>
                <a:latin typeface="Comic Sans MS" panose="030F0702030302020204" pitchFamily="66" charset="0"/>
                <a:ea typeface="Tahoma" pitchFamily="34" charset="0"/>
                <a:cs typeface="Tahoma" pitchFamily="34" charset="0"/>
              </a:defRPr>
            </a:lvl1pPr>
            <a:lvl2pPr marL="742950" indent="-285750">
              <a:buClr>
                <a:srgbClr val="C62247"/>
              </a:buClr>
              <a:buFont typeface="Wingdings" pitchFamily="2" charset="2"/>
              <a:buChar char="§"/>
              <a:defRPr sz="1800">
                <a:solidFill>
                  <a:schemeClr val="tx1"/>
                </a:solidFill>
                <a:latin typeface="Comic Sans MS" panose="030F0702030302020204" pitchFamily="66" charset="0"/>
                <a:ea typeface="Tahoma" pitchFamily="34" charset="0"/>
                <a:cs typeface="Tahoma" pitchFamily="34" charset="0"/>
              </a:defRPr>
            </a:lvl2pPr>
            <a:lvl3pPr marL="1143000" indent="-228600">
              <a:buClr>
                <a:srgbClr val="C62247"/>
              </a:buClr>
              <a:buFont typeface="Wingdings" pitchFamily="2" charset="2"/>
              <a:buChar char="§"/>
              <a:defRPr sz="1600">
                <a:solidFill>
                  <a:schemeClr val="tx1"/>
                </a:solidFill>
                <a:latin typeface="Comic Sans MS" panose="030F0702030302020204" pitchFamily="66" charset="0"/>
                <a:ea typeface="Tahoma" pitchFamily="34" charset="0"/>
                <a:cs typeface="Tahoma" pitchFamily="34" charset="0"/>
              </a:defRPr>
            </a:lvl3pPr>
            <a:lvl4pPr marL="1600200" indent="-228600">
              <a:buClr>
                <a:srgbClr val="C62247"/>
              </a:buClr>
              <a:buFont typeface="Wingdings" pitchFamily="2" charset="2"/>
              <a:buChar char="§"/>
              <a:defRPr sz="1600">
                <a:solidFill>
                  <a:schemeClr val="tx1"/>
                </a:solidFill>
                <a:latin typeface="Tahoma" pitchFamily="34" charset="0"/>
                <a:ea typeface="Tahoma" pitchFamily="34" charset="0"/>
                <a:cs typeface="Tahoma" pitchFamily="34" charset="0"/>
              </a:defRPr>
            </a:lvl4pPr>
            <a:lvl5pPr marL="2057400" indent="-228600">
              <a:buClr>
                <a:srgbClr val="C62247"/>
              </a:buClr>
              <a:buFont typeface="Wingdings" pitchFamily="2" charset="2"/>
              <a:buChar char="§"/>
              <a:defRPr sz="1400">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r>
              <a:rPr lang="en-US" dirty="0" smtClean="0"/>
              <a:t> (2 </a:t>
            </a:r>
            <a:r>
              <a:rPr lang="en-US" dirty="0" err="1" smtClean="0"/>
              <a:t>spalter</a:t>
            </a:r>
            <a:r>
              <a:rPr lang="en-US" dirty="0" smtClean="0"/>
              <a:t>)</a:t>
            </a:r>
          </a:p>
          <a:p>
            <a:pPr lvl="1"/>
            <a:r>
              <a:rPr lang="en-US" dirty="0" smtClean="0"/>
              <a:t>2. level</a:t>
            </a:r>
          </a:p>
          <a:p>
            <a:pPr lvl="2"/>
            <a:r>
              <a:rPr lang="en-US" dirty="0" smtClean="0"/>
              <a:t>3. level</a:t>
            </a:r>
          </a:p>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696970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vi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1389201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a Velkoms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997" y="0"/>
            <a:ext cx="9144000" cy="6858000"/>
          </a:xfrm>
          <a:prstGeom prst="rect">
            <a:avLst/>
          </a:prstGeom>
        </p:spPr>
      </p:pic>
      <p:sp>
        <p:nvSpPr>
          <p:cNvPr id="6" name="Rectangle 5"/>
          <p:cNvSpPr/>
          <p:nvPr userDrawn="1"/>
        </p:nvSpPr>
        <p:spPr>
          <a:xfrm>
            <a:off x="0" y="-4184"/>
            <a:ext cx="9144000" cy="6858000"/>
          </a:xfrm>
          <a:prstGeom prst="rect">
            <a:avLst/>
          </a:prstGeom>
          <a:gradFill flip="none" rotWithShape="1">
            <a:gsLst>
              <a:gs pos="0">
                <a:schemeClr val="bg1">
                  <a:alpha val="0"/>
                </a:schemeClr>
              </a:gs>
              <a:gs pos="100000">
                <a:schemeClr val="tx1">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9" name="Text Placeholder 3"/>
          <p:cNvSpPr>
            <a:spLocks noGrp="1"/>
          </p:cNvSpPr>
          <p:nvPr>
            <p:ph type="body" sz="quarter" idx="10" hasCustomPrompt="1"/>
          </p:nvPr>
        </p:nvSpPr>
        <p:spPr>
          <a:xfrm>
            <a:off x="288000" y="2880000"/>
            <a:ext cx="8531780" cy="1764000"/>
          </a:xfrm>
          <a:prstGeom prst="rect">
            <a:avLst/>
          </a:prstGeom>
          <a:solidFill>
            <a:schemeClr val="tx1">
              <a:alpha val="70000"/>
            </a:schemeClr>
          </a:solidFill>
        </p:spPr>
        <p:txBody>
          <a:bodyPr lIns="288000" tIns="180000" rIns="252000" bIns="180000">
            <a:noAutofit/>
          </a:bodyPr>
          <a:lstStyle>
            <a:lvl1pPr marL="0" indent="0">
              <a:spcBef>
                <a:spcPts val="0"/>
              </a:spcBef>
              <a:buNone/>
              <a:defRPr sz="46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r>
              <a:rPr lang="da-DK" dirty="0" smtClean="0"/>
              <a:t>Tilføj titel</a:t>
            </a:r>
            <a:endParaRPr lang="da-DK"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 velkomst m. undertitel">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311" y="0"/>
            <a:ext cx="9144000" cy="6858000"/>
          </a:xfrm>
          <a:prstGeom prst="rect">
            <a:avLst/>
          </a:prstGeom>
        </p:spPr>
      </p:pic>
      <p:sp>
        <p:nvSpPr>
          <p:cNvPr id="8" name="Rectangle 7"/>
          <p:cNvSpPr/>
          <p:nvPr userDrawn="1"/>
        </p:nvSpPr>
        <p:spPr>
          <a:xfrm>
            <a:off x="0" y="-4184"/>
            <a:ext cx="9144000" cy="6858000"/>
          </a:xfrm>
          <a:prstGeom prst="rect">
            <a:avLst/>
          </a:prstGeom>
          <a:gradFill flip="none" rotWithShape="1">
            <a:gsLst>
              <a:gs pos="0">
                <a:schemeClr val="bg1">
                  <a:alpha val="0"/>
                </a:schemeClr>
              </a:gs>
              <a:gs pos="100000">
                <a:schemeClr val="tx1">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1" name="Text Placeholder 3"/>
          <p:cNvSpPr>
            <a:spLocks noGrp="1"/>
          </p:cNvSpPr>
          <p:nvPr>
            <p:ph type="body" sz="quarter" idx="11" hasCustomPrompt="1"/>
          </p:nvPr>
        </p:nvSpPr>
        <p:spPr>
          <a:xfrm>
            <a:off x="288000" y="4750804"/>
            <a:ext cx="8532000" cy="1224000"/>
          </a:xfrm>
          <a:prstGeom prst="rect">
            <a:avLst/>
          </a:prstGeom>
          <a:solidFill>
            <a:schemeClr val="tx1">
              <a:alpha val="70000"/>
            </a:schemeClr>
          </a:solidFill>
        </p:spPr>
        <p:txBody>
          <a:bodyPr lIns="288000" tIns="180000" rIns="252000" bIns="180000">
            <a:noAutofit/>
          </a:bodyPr>
          <a:lstStyle>
            <a:lvl1pPr marL="0" indent="0">
              <a:spcBef>
                <a:spcPts val="0"/>
              </a:spcBef>
              <a:buNone/>
              <a:defRPr sz="28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r>
              <a:rPr lang="da-DK" dirty="0" smtClean="0"/>
              <a:t>Tilføj undertitel</a:t>
            </a:r>
            <a:endParaRPr lang="da-DK" dirty="0"/>
          </a:p>
        </p:txBody>
      </p:sp>
      <p:sp>
        <p:nvSpPr>
          <p:cNvPr id="13" name="Text Placeholder 3"/>
          <p:cNvSpPr>
            <a:spLocks noGrp="1"/>
          </p:cNvSpPr>
          <p:nvPr>
            <p:ph type="body" sz="quarter" idx="10" hasCustomPrompt="1"/>
          </p:nvPr>
        </p:nvSpPr>
        <p:spPr>
          <a:xfrm>
            <a:off x="288000" y="2880000"/>
            <a:ext cx="8531780" cy="1764000"/>
          </a:xfrm>
          <a:prstGeom prst="rect">
            <a:avLst/>
          </a:prstGeom>
          <a:solidFill>
            <a:schemeClr val="tx1">
              <a:alpha val="70000"/>
            </a:schemeClr>
          </a:solidFill>
        </p:spPr>
        <p:txBody>
          <a:bodyPr lIns="288000" tIns="180000" rIns="252000" bIns="180000">
            <a:noAutofit/>
          </a:bodyPr>
          <a:lstStyle>
            <a:lvl1pPr marL="0" indent="0">
              <a:spcBef>
                <a:spcPts val="0"/>
              </a:spcBef>
              <a:buNone/>
              <a:defRPr sz="46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r>
              <a:rPr lang="da-DK" dirty="0" smtClean="0"/>
              <a:t>Tilføj titel</a:t>
            </a:r>
            <a:endParaRPr lang="da-DK"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2269503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lkomst m. 2 x undertitel">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88000" y="4750804"/>
            <a:ext cx="8532000" cy="1224000"/>
          </a:xfrm>
          <a:prstGeom prst="rect">
            <a:avLst/>
          </a:prstGeom>
          <a:solidFill>
            <a:schemeClr val="tx1">
              <a:alpha val="70000"/>
            </a:schemeClr>
          </a:solidFill>
        </p:spPr>
        <p:txBody>
          <a:bodyPr lIns="288000" tIns="180000" rIns="252000" bIns="180000">
            <a:noAutofit/>
          </a:bodyPr>
          <a:lstStyle>
            <a:lvl1pPr marL="0" indent="0">
              <a:spcBef>
                <a:spcPts val="0"/>
              </a:spcBef>
              <a:buNone/>
              <a:defRPr sz="28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r>
              <a:rPr lang="da-DK" dirty="0" smtClean="0"/>
              <a:t>Tilføj undertitel</a:t>
            </a:r>
            <a:endParaRPr lang="da-DK" dirty="0"/>
          </a:p>
        </p:txBody>
      </p:sp>
      <p:sp>
        <p:nvSpPr>
          <p:cNvPr id="4" name="Text Placeholder 3"/>
          <p:cNvSpPr>
            <a:spLocks noGrp="1"/>
          </p:cNvSpPr>
          <p:nvPr>
            <p:ph type="body" sz="quarter" idx="10" hasCustomPrompt="1"/>
          </p:nvPr>
        </p:nvSpPr>
        <p:spPr>
          <a:xfrm>
            <a:off x="288000" y="2880000"/>
            <a:ext cx="8531780" cy="1764000"/>
          </a:xfrm>
          <a:prstGeom prst="rect">
            <a:avLst/>
          </a:prstGeom>
          <a:solidFill>
            <a:schemeClr val="tx1">
              <a:alpha val="70000"/>
            </a:schemeClr>
          </a:solidFill>
        </p:spPr>
        <p:txBody>
          <a:bodyPr lIns="288000" tIns="144000" rIns="252000" bIns="144000">
            <a:noAutofit/>
          </a:bodyPr>
          <a:lstStyle>
            <a:lvl1pPr marL="0" indent="0">
              <a:spcBef>
                <a:spcPts val="0"/>
              </a:spcBef>
              <a:buNone/>
              <a:defRPr sz="28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r>
              <a:rPr lang="da-DK" dirty="0" smtClean="0"/>
              <a:t>Tilføj titel</a:t>
            </a:r>
            <a:endParaRPr lang="da-DK" dirty="0"/>
          </a:p>
        </p:txBody>
      </p:sp>
    </p:spTree>
    <p:extLst>
      <p:ext uri="{BB962C8B-B14F-4D97-AF65-F5344CB8AC3E}">
        <p14:creationId xmlns:p14="http://schemas.microsoft.com/office/powerpoint/2010/main" val="1075177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Rectangle 1"/>
          <p:cNvSpPr/>
          <p:nvPr userDrawn="1"/>
        </p:nvSpPr>
        <p:spPr>
          <a:xfrm>
            <a:off x="6477771" y="271848"/>
            <a:ext cx="2342701"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0" name="Text Placeholder 9"/>
          <p:cNvSpPr>
            <a:spLocks noGrp="1"/>
          </p:cNvSpPr>
          <p:nvPr>
            <p:ph type="body" sz="quarter" idx="12" hasCustomPrompt="1"/>
          </p:nvPr>
        </p:nvSpPr>
        <p:spPr>
          <a:xfrm>
            <a:off x="284522" y="1488930"/>
            <a:ext cx="8535950" cy="1408211"/>
          </a:xfrm>
          <a:prstGeom prst="rect">
            <a:avLst/>
          </a:prstGeom>
          <a:solidFill>
            <a:schemeClr val="bg1"/>
          </a:solidFill>
        </p:spPr>
        <p:txBody>
          <a:bodyPr wrap="square" lIns="288000" tIns="144000" rIns="252000" bIns="324000">
            <a:spAutoFit/>
          </a:bodyPr>
          <a:lstStyle>
            <a:lvl1pPr marL="342900" indent="-342900">
              <a:buClr>
                <a:srgbClr val="C62247"/>
              </a:buClr>
              <a:buFont typeface="Wingdings" pitchFamily="2" charset="2"/>
              <a:buChar char="§"/>
              <a:defRPr sz="2000">
                <a:solidFill>
                  <a:schemeClr val="tx1"/>
                </a:solidFill>
                <a:latin typeface="Comic Sans MS" panose="030F0702030302020204" pitchFamily="66" charset="0"/>
                <a:ea typeface="Tahoma" pitchFamily="34" charset="0"/>
                <a:cs typeface="Tahoma" pitchFamily="34" charset="0"/>
              </a:defRPr>
            </a:lvl1pPr>
            <a:lvl2pPr marL="742950" indent="-285750">
              <a:buClr>
                <a:srgbClr val="C62247"/>
              </a:buClr>
              <a:buFont typeface="Wingdings" pitchFamily="2" charset="2"/>
              <a:buChar char="§"/>
              <a:defRPr sz="1800">
                <a:solidFill>
                  <a:schemeClr val="tx1"/>
                </a:solidFill>
                <a:latin typeface="Comic Sans MS" panose="030F0702030302020204" pitchFamily="66" charset="0"/>
                <a:ea typeface="Tahoma" pitchFamily="34" charset="0"/>
                <a:cs typeface="Tahoma" pitchFamily="34" charset="0"/>
              </a:defRPr>
            </a:lvl2pPr>
            <a:lvl3pPr marL="1143000" indent="-228600">
              <a:buClr>
                <a:srgbClr val="C62247"/>
              </a:buClr>
              <a:buFont typeface="Wingdings" pitchFamily="2" charset="2"/>
              <a:buChar char="§"/>
              <a:defRPr sz="1600">
                <a:solidFill>
                  <a:schemeClr val="tx1"/>
                </a:solidFill>
                <a:latin typeface="Comic Sans MS" panose="030F0702030302020204" pitchFamily="66" charset="0"/>
                <a:ea typeface="Tahoma" pitchFamily="34" charset="0"/>
                <a:cs typeface="Tahoma" pitchFamily="34" charset="0"/>
              </a:defRPr>
            </a:lvl3pPr>
            <a:lvl4pPr marL="1600200" indent="-228600">
              <a:buClr>
                <a:srgbClr val="C62247"/>
              </a:buClr>
              <a:buFont typeface="Wingdings" pitchFamily="2" charset="2"/>
              <a:buChar char="§"/>
              <a:defRPr sz="1200">
                <a:solidFill>
                  <a:schemeClr val="tx1"/>
                </a:solidFill>
                <a:latin typeface="Tahoma" pitchFamily="34" charset="0"/>
                <a:ea typeface="Tahoma" pitchFamily="34" charset="0"/>
                <a:cs typeface="Tahoma" pitchFamily="34" charset="0"/>
              </a:defRPr>
            </a:lvl4pPr>
            <a:lvl5pPr marL="2057400" indent="-228600">
              <a:buClr>
                <a:srgbClr val="C62247"/>
              </a:buClr>
              <a:buFont typeface="Wingdings" pitchFamily="2" charset="2"/>
              <a:buChar char="§"/>
              <a:defRPr sz="1400">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sp>
        <p:nvSpPr>
          <p:cNvPr id="5" name="Text Placeholder 3"/>
          <p:cNvSpPr>
            <a:spLocks noGrp="1"/>
          </p:cNvSpPr>
          <p:nvPr>
            <p:ph type="body" sz="quarter" idx="10" hasCustomPrompt="1"/>
          </p:nvPr>
        </p:nvSpPr>
        <p:spPr>
          <a:xfrm>
            <a:off x="285852" y="272108"/>
            <a:ext cx="6191919" cy="1224136"/>
          </a:xfrm>
          <a:prstGeom prst="rect">
            <a:avLst/>
          </a:prstGeom>
          <a:solidFill>
            <a:schemeClr val="bg1"/>
          </a:solidFill>
        </p:spPr>
        <p:txBody>
          <a:bodyPr lIns="288000" tIns="180000" rIns="252000" bIns="180000">
            <a:noAutofit/>
          </a:bodyPr>
          <a:lstStyle>
            <a:lvl1pPr marL="0" indent="0">
              <a:buNone/>
              <a:defRPr sz="3000" baseline="0">
                <a:solidFill>
                  <a:schemeClr val="tx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opstilling i 2 spalter">
    <p:spTree>
      <p:nvGrpSpPr>
        <p:cNvPr id="1" name=""/>
        <p:cNvGrpSpPr/>
        <p:nvPr/>
      </p:nvGrpSpPr>
      <p:grpSpPr>
        <a:xfrm>
          <a:off x="0" y="0"/>
          <a:ext cx="0" cy="0"/>
          <a:chOff x="0" y="0"/>
          <a:chExt cx="0" cy="0"/>
        </a:xfrm>
      </p:grpSpPr>
      <p:sp>
        <p:nvSpPr>
          <p:cNvPr id="10" name="Rectangle 9"/>
          <p:cNvSpPr/>
          <p:nvPr userDrawn="1"/>
        </p:nvSpPr>
        <p:spPr>
          <a:xfrm>
            <a:off x="6477771" y="271848"/>
            <a:ext cx="2342701"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2" name="Text Placeholder 3"/>
          <p:cNvSpPr>
            <a:spLocks noGrp="1"/>
          </p:cNvSpPr>
          <p:nvPr>
            <p:ph type="body" sz="quarter" idx="10" hasCustomPrompt="1"/>
          </p:nvPr>
        </p:nvSpPr>
        <p:spPr>
          <a:xfrm>
            <a:off x="285852" y="272108"/>
            <a:ext cx="6191919" cy="1224136"/>
          </a:xfrm>
          <a:prstGeom prst="rect">
            <a:avLst/>
          </a:prstGeom>
          <a:solidFill>
            <a:schemeClr val="bg1"/>
          </a:solidFill>
        </p:spPr>
        <p:txBody>
          <a:bodyPr lIns="288000" tIns="180000" rIns="252000" bIns="180000">
            <a:noAutofit/>
          </a:bodyPr>
          <a:lstStyle>
            <a:lvl1pPr marL="0" indent="0">
              <a:buNone/>
              <a:defRPr sz="3000" baseline="0">
                <a:solidFill>
                  <a:schemeClr val="tx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sp>
        <p:nvSpPr>
          <p:cNvPr id="17" name="Text Placeholder 9"/>
          <p:cNvSpPr>
            <a:spLocks noGrp="1"/>
          </p:cNvSpPr>
          <p:nvPr>
            <p:ph type="body" sz="quarter" idx="12" hasCustomPrompt="1"/>
          </p:nvPr>
        </p:nvSpPr>
        <p:spPr>
          <a:xfrm>
            <a:off x="284522" y="1488930"/>
            <a:ext cx="8535950" cy="1408211"/>
          </a:xfrm>
          <a:prstGeom prst="rect">
            <a:avLst/>
          </a:prstGeom>
          <a:solidFill>
            <a:schemeClr val="bg1"/>
          </a:solidFill>
        </p:spPr>
        <p:txBody>
          <a:bodyPr wrap="square" lIns="288000" tIns="144000" rIns="252000" bIns="324000" numCol="2">
            <a:spAutoFit/>
          </a:bodyPr>
          <a:lstStyle>
            <a:lvl1pPr marL="342900" indent="-342900">
              <a:buClr>
                <a:srgbClr val="C62247"/>
              </a:buClr>
              <a:buFont typeface="Wingdings" pitchFamily="2" charset="2"/>
              <a:buChar char="§"/>
              <a:defRPr sz="2000">
                <a:solidFill>
                  <a:schemeClr val="tx1"/>
                </a:solidFill>
                <a:latin typeface="Comic Sans MS" panose="030F0702030302020204" pitchFamily="66" charset="0"/>
                <a:ea typeface="Tahoma" pitchFamily="34" charset="0"/>
                <a:cs typeface="Tahoma" pitchFamily="34" charset="0"/>
              </a:defRPr>
            </a:lvl1pPr>
            <a:lvl2pPr marL="742950" indent="-285750">
              <a:buClr>
                <a:srgbClr val="C62247"/>
              </a:buClr>
              <a:buFont typeface="Wingdings" pitchFamily="2" charset="2"/>
              <a:buChar char="§"/>
              <a:defRPr sz="1800">
                <a:solidFill>
                  <a:schemeClr val="tx1"/>
                </a:solidFill>
                <a:latin typeface="Comic Sans MS" panose="030F0702030302020204" pitchFamily="66" charset="0"/>
                <a:ea typeface="Tahoma" pitchFamily="34" charset="0"/>
                <a:cs typeface="Tahoma" pitchFamily="34" charset="0"/>
              </a:defRPr>
            </a:lvl2pPr>
            <a:lvl3pPr marL="1143000" indent="-228600">
              <a:buClr>
                <a:srgbClr val="C62247"/>
              </a:buClr>
              <a:buFont typeface="Wingdings" pitchFamily="2" charset="2"/>
              <a:buChar char="§"/>
              <a:defRPr sz="1600">
                <a:solidFill>
                  <a:schemeClr val="tx1"/>
                </a:solidFill>
                <a:latin typeface="Comic Sans MS" panose="030F0702030302020204" pitchFamily="66" charset="0"/>
                <a:ea typeface="Tahoma" pitchFamily="34" charset="0"/>
                <a:cs typeface="Tahoma" pitchFamily="34" charset="0"/>
              </a:defRPr>
            </a:lvl3pPr>
            <a:lvl4pPr marL="1600200" indent="-228600">
              <a:buClr>
                <a:srgbClr val="C62247"/>
              </a:buClr>
              <a:buFont typeface="Wingdings" pitchFamily="2" charset="2"/>
              <a:buChar char="§"/>
              <a:defRPr sz="1600">
                <a:solidFill>
                  <a:schemeClr val="tx1"/>
                </a:solidFill>
                <a:latin typeface="Tahoma" pitchFamily="34" charset="0"/>
                <a:ea typeface="Tahoma" pitchFamily="34" charset="0"/>
                <a:cs typeface="Tahoma" pitchFamily="34" charset="0"/>
              </a:defRPr>
            </a:lvl4pPr>
            <a:lvl5pPr marL="2057400" indent="-228600">
              <a:buClr>
                <a:srgbClr val="C62247"/>
              </a:buClr>
              <a:buFont typeface="Wingdings" pitchFamily="2" charset="2"/>
              <a:buChar char="§"/>
              <a:defRPr sz="1400">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r>
              <a:rPr lang="en-US" dirty="0" smtClean="0"/>
              <a:t> (2 </a:t>
            </a:r>
            <a:r>
              <a:rPr lang="en-US" dirty="0" err="1" smtClean="0"/>
              <a:t>spalter</a:t>
            </a:r>
            <a:r>
              <a:rPr lang="en-US" dirty="0" smtClean="0"/>
              <a:t>)</a:t>
            </a:r>
          </a:p>
          <a:p>
            <a:pPr lvl="1"/>
            <a:r>
              <a:rPr lang="en-US" dirty="0" smtClean="0"/>
              <a:t>2. level</a:t>
            </a:r>
          </a:p>
          <a:p>
            <a:pPr lvl="2"/>
            <a:r>
              <a:rPr lang="en-US" dirty="0" smtClean="0"/>
              <a:t>3. level</a:t>
            </a:r>
          </a:p>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4172186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temafarv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889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 bg bille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15" name="Text Placeholder 9"/>
          <p:cNvSpPr>
            <a:spLocks noGrp="1"/>
          </p:cNvSpPr>
          <p:nvPr>
            <p:ph type="body" sz="quarter" idx="12" hasCustomPrompt="1"/>
          </p:nvPr>
        </p:nvSpPr>
        <p:spPr>
          <a:xfrm>
            <a:off x="284522" y="1488930"/>
            <a:ext cx="4647518" cy="1408211"/>
          </a:xfrm>
          <a:prstGeom prst="rect">
            <a:avLst/>
          </a:prstGeom>
          <a:noFill/>
        </p:spPr>
        <p:txBody>
          <a:bodyPr wrap="square" lIns="288000" tIns="144000" rIns="252000" bIns="324000">
            <a:spAutoFit/>
          </a:bodyPr>
          <a:lstStyle>
            <a:lvl1pPr marL="342900" indent="-342900">
              <a:buClr>
                <a:srgbClr val="C62247"/>
              </a:buClr>
              <a:buFont typeface="Wingdings" pitchFamily="2" charset="2"/>
              <a:buChar char="§"/>
              <a:defRPr sz="2000">
                <a:solidFill>
                  <a:schemeClr val="tx1"/>
                </a:solidFill>
                <a:latin typeface="Comic Sans MS" panose="030F0702030302020204" pitchFamily="66" charset="0"/>
                <a:ea typeface="Tahoma" pitchFamily="34" charset="0"/>
                <a:cs typeface="Tahoma" pitchFamily="34" charset="0"/>
              </a:defRPr>
            </a:lvl1pPr>
            <a:lvl2pPr marL="742950" indent="-285750">
              <a:buClr>
                <a:srgbClr val="C62247"/>
              </a:buClr>
              <a:buFont typeface="Wingdings" pitchFamily="2" charset="2"/>
              <a:buChar char="§"/>
              <a:defRPr sz="1800">
                <a:solidFill>
                  <a:schemeClr val="tx1"/>
                </a:solidFill>
                <a:latin typeface="Comic Sans MS" panose="030F0702030302020204" pitchFamily="66" charset="0"/>
                <a:ea typeface="Tahoma" pitchFamily="34" charset="0"/>
                <a:cs typeface="Tahoma" pitchFamily="34" charset="0"/>
              </a:defRPr>
            </a:lvl2pPr>
            <a:lvl3pPr marL="1143000" indent="-228600">
              <a:buClr>
                <a:srgbClr val="C62247"/>
              </a:buClr>
              <a:buFont typeface="Wingdings" pitchFamily="2" charset="2"/>
              <a:buChar char="§"/>
              <a:defRPr sz="1600">
                <a:solidFill>
                  <a:schemeClr val="tx1"/>
                </a:solidFill>
                <a:latin typeface="Comic Sans MS" panose="030F0702030302020204" pitchFamily="66" charset="0"/>
                <a:ea typeface="Tahoma" pitchFamily="34" charset="0"/>
                <a:cs typeface="Tahoma" pitchFamily="34" charset="0"/>
              </a:defRPr>
            </a:lvl3pPr>
            <a:lvl4pPr marL="1600200" indent="-228600">
              <a:buClr>
                <a:srgbClr val="C62247"/>
              </a:buClr>
              <a:buFont typeface="Wingdings" pitchFamily="2" charset="2"/>
              <a:buChar char="§"/>
              <a:defRPr sz="1200">
                <a:solidFill>
                  <a:schemeClr val="tx1"/>
                </a:solidFill>
                <a:latin typeface="Tahoma" pitchFamily="34" charset="0"/>
                <a:ea typeface="Tahoma" pitchFamily="34" charset="0"/>
                <a:cs typeface="Tahoma" pitchFamily="34" charset="0"/>
              </a:defRPr>
            </a:lvl4pPr>
            <a:lvl5pPr marL="2057400" indent="-228600">
              <a:buClr>
                <a:srgbClr val="C62247"/>
              </a:buClr>
              <a:buFont typeface="Wingdings" pitchFamily="2" charset="2"/>
              <a:buChar char="§"/>
              <a:defRPr sz="1400">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sp>
        <p:nvSpPr>
          <p:cNvPr id="16" name="Text Placeholder 3"/>
          <p:cNvSpPr>
            <a:spLocks noGrp="1"/>
          </p:cNvSpPr>
          <p:nvPr>
            <p:ph type="body" sz="quarter" idx="10" hasCustomPrompt="1"/>
          </p:nvPr>
        </p:nvSpPr>
        <p:spPr>
          <a:xfrm>
            <a:off x="285852" y="272108"/>
            <a:ext cx="6191919" cy="1224136"/>
          </a:xfrm>
          <a:prstGeom prst="rect">
            <a:avLst/>
          </a:prstGeom>
          <a:noFill/>
        </p:spPr>
        <p:txBody>
          <a:bodyPr lIns="288000" tIns="180000" rIns="252000" bIns="180000">
            <a:noAutofit/>
          </a:bodyPr>
          <a:lstStyle>
            <a:lvl1pPr marL="0" indent="0">
              <a:buNone/>
              <a:defRPr sz="3000" baseline="0">
                <a:solidFill>
                  <a:schemeClr val="tx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sp>
        <p:nvSpPr>
          <p:cNvPr id="9" name="Picture Placeholder 6"/>
          <p:cNvSpPr>
            <a:spLocks noGrp="1"/>
          </p:cNvSpPr>
          <p:nvPr>
            <p:ph type="pic" sz="quarter" idx="13" hasCustomPrompt="1"/>
          </p:nvPr>
        </p:nvSpPr>
        <p:spPr>
          <a:xfrm>
            <a:off x="4932040" y="1486324"/>
            <a:ext cx="3590571" cy="4741464"/>
          </a:xfrm>
          <a:prstGeom prst="rect">
            <a:avLst/>
          </a:prstGeom>
        </p:spPr>
        <p:txBody>
          <a:bodyPr anchor="ctr" anchorCtr="1"/>
          <a:lstStyle>
            <a:lvl1pPr marL="0" indent="0" algn="ctr">
              <a:buNone/>
              <a:defRPr sz="2400">
                <a:latin typeface="Comic Sans MS" panose="030F0702030302020204" pitchFamily="66" charset="0"/>
                <a:ea typeface="Tahoma" pitchFamily="34" charset="0"/>
                <a:cs typeface="Tahoma" pitchFamily="34" charset="0"/>
              </a:defRPr>
            </a:lvl1pPr>
          </a:lstStyle>
          <a:p>
            <a:r>
              <a:rPr lang="da-DK" dirty="0" smtClean="0"/>
              <a:t>Tilføj Billede</a:t>
            </a:r>
          </a:p>
          <a:p>
            <a:endParaRPr lang="da-DK" dirty="0" smtClean="0"/>
          </a:p>
          <a:p>
            <a:endParaRPr lang="da-DK" dirty="0" smtClean="0"/>
          </a:p>
          <a:p>
            <a:endParaRPr lang="da-DK"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7563129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 bg billede, tekstfel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4" name="Picture Placeholder 6"/>
          <p:cNvSpPr>
            <a:spLocks noGrp="1"/>
          </p:cNvSpPr>
          <p:nvPr>
            <p:ph type="pic" sz="quarter" idx="11" hasCustomPrompt="1"/>
          </p:nvPr>
        </p:nvSpPr>
        <p:spPr>
          <a:xfrm>
            <a:off x="0" y="0"/>
            <a:ext cx="9144000" cy="6858000"/>
          </a:xfrm>
          <a:prstGeom prst="rect">
            <a:avLst/>
          </a:prstGeom>
        </p:spPr>
        <p:txBody>
          <a:bodyPr anchor="ctr" anchorCtr="1"/>
          <a:lstStyle>
            <a:lvl1pPr marL="0" indent="0" algn="ctr">
              <a:buNone/>
              <a:defRPr sz="2400">
                <a:latin typeface="Comic Sans MS" panose="030F0702030302020204" pitchFamily="66" charset="0"/>
                <a:ea typeface="Tahoma" pitchFamily="34" charset="0"/>
                <a:cs typeface="Tahoma" pitchFamily="34" charset="0"/>
              </a:defRPr>
            </a:lvl1pPr>
          </a:lstStyle>
          <a:p>
            <a:r>
              <a:rPr lang="da-DK" dirty="0" smtClean="0"/>
              <a:t>Tilføj Billede</a:t>
            </a:r>
          </a:p>
          <a:p>
            <a:endParaRPr lang="da-DK" dirty="0" smtClean="0"/>
          </a:p>
          <a:p>
            <a:endParaRPr lang="da-DK" dirty="0" smtClean="0"/>
          </a:p>
          <a:p>
            <a:endParaRPr lang="da-DK" dirty="0"/>
          </a:p>
        </p:txBody>
      </p:sp>
      <p:sp>
        <p:nvSpPr>
          <p:cNvPr id="12" name="Text Placeholder 3"/>
          <p:cNvSpPr>
            <a:spLocks noGrp="1"/>
          </p:cNvSpPr>
          <p:nvPr>
            <p:ph type="body" sz="quarter" idx="16" hasCustomPrompt="1"/>
          </p:nvPr>
        </p:nvSpPr>
        <p:spPr>
          <a:xfrm>
            <a:off x="285428" y="4653136"/>
            <a:ext cx="4027416" cy="881162"/>
          </a:xfrm>
          <a:prstGeom prst="rect">
            <a:avLst/>
          </a:prstGeom>
          <a:solidFill>
            <a:schemeClr val="tx1">
              <a:alpha val="70000"/>
            </a:schemeClr>
          </a:solidFill>
        </p:spPr>
        <p:txBody>
          <a:bodyPr lIns="288000" tIns="144000" rIns="252000" bIns="180000">
            <a:spAutoFit/>
          </a:bodyPr>
          <a:lstStyle>
            <a:lvl1pPr marL="0" indent="0">
              <a:buNone/>
              <a:defRPr sz="1800" baseline="0">
                <a:solidFill>
                  <a:schemeClr val="bg1"/>
                </a:solidFill>
                <a:latin typeface="Comic Sans MS" panose="030F0702030302020204" pitchFamily="66" charset="0"/>
                <a:ea typeface="Tahoma" pitchFamily="34" charset="0"/>
                <a:cs typeface="Tahoma" pitchFamily="34" charset="0"/>
              </a:defRPr>
            </a:lvl1pPr>
            <a:lvl2pPr marL="457200" indent="0">
              <a:buNone/>
              <a:defRPr sz="2800">
                <a:solidFill>
                  <a:schemeClr val="bg1"/>
                </a:solidFill>
                <a:latin typeface="Tahoma" pitchFamily="34" charset="0"/>
                <a:ea typeface="Tahoma" pitchFamily="34" charset="0"/>
                <a:cs typeface="Tahoma" pitchFamily="34" charset="0"/>
              </a:defRPr>
            </a:lvl2pPr>
            <a:lvl3pPr marL="914400" indent="0">
              <a:buNone/>
              <a:defRPr sz="2800">
                <a:solidFill>
                  <a:schemeClr val="bg1"/>
                </a:solidFill>
                <a:latin typeface="Tahoma" pitchFamily="34" charset="0"/>
                <a:ea typeface="Tahoma" pitchFamily="34" charset="0"/>
                <a:cs typeface="Tahoma" pitchFamily="34" charset="0"/>
              </a:defRPr>
            </a:lvl3pPr>
            <a:lvl4pPr marL="1371600" indent="0">
              <a:buNone/>
              <a:defRPr sz="2800">
                <a:solidFill>
                  <a:schemeClr val="bg1"/>
                </a:solidFill>
                <a:latin typeface="Tahoma" pitchFamily="34" charset="0"/>
                <a:ea typeface="Tahoma" pitchFamily="34" charset="0"/>
                <a:cs typeface="Tahoma" pitchFamily="34" charset="0"/>
              </a:defRPr>
            </a:lvl4pPr>
            <a:lvl5pPr marL="1828800" indent="0">
              <a:buNone/>
              <a:defRPr sz="2800">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citat</a:t>
            </a:r>
            <a:r>
              <a:rPr lang="en-US" dirty="0" smtClean="0"/>
              <a:t> / </a:t>
            </a:r>
            <a:r>
              <a:rPr lang="en-US" dirty="0" err="1" smtClean="0"/>
              <a:t>tekst</a:t>
            </a:r>
            <a:r>
              <a:rPr lang="en-US" dirty="0" smtClean="0"/>
              <a:t> </a:t>
            </a:r>
            <a:r>
              <a:rPr lang="en-US" dirty="0" err="1" smtClean="0"/>
              <a:t>og</a:t>
            </a:r>
            <a:r>
              <a:rPr lang="en-US" dirty="0" smtClean="0"/>
              <a:t> </a:t>
            </a:r>
            <a:r>
              <a:rPr lang="en-US" dirty="0" err="1" smtClean="0"/>
              <a:t>placér</a:t>
            </a:r>
            <a:r>
              <a:rPr lang="en-US" dirty="0" smtClean="0"/>
              <a:t> </a:t>
            </a:r>
            <a:r>
              <a:rPr lang="en-US" dirty="0" err="1" smtClean="0"/>
              <a:t>boksen</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extLst>
      <p:ext uri="{BB962C8B-B14F-4D97-AF65-F5344CB8AC3E}">
        <p14:creationId xmlns:p14="http://schemas.microsoft.com/office/powerpoint/2010/main" val="1014377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26"/>
            <a:ext cx="9144000" cy="6867525"/>
          </a:xfrm>
          <a:prstGeom prst="rect">
            <a:avLst/>
          </a:prstGeom>
          <a:gradFill flip="none" rotWithShape="1">
            <a:gsLst>
              <a:gs pos="100000">
                <a:srgbClr val="ACC6BE">
                  <a:lumMod val="77000"/>
                  <a:lumOff val="23000"/>
                </a:srgbClr>
              </a:gs>
              <a:gs pos="65000">
                <a:srgbClr val="ACC6B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sp>
        <p:nvSpPr>
          <p:cNvPr id="9" name="Rectangle 8"/>
          <p:cNvSpPr/>
          <p:nvPr/>
        </p:nvSpPr>
        <p:spPr>
          <a:xfrm>
            <a:off x="0" y="0"/>
            <a:ext cx="9151590" cy="6858000"/>
          </a:xfrm>
          <a:prstGeom prst="rect">
            <a:avLst/>
          </a:prstGeom>
          <a:gradFill flip="none" rotWithShape="1">
            <a:gsLst>
              <a:gs pos="0">
                <a:schemeClr val="bg1">
                  <a:alpha val="0"/>
                </a:schemeClr>
              </a:gs>
              <a:gs pos="100000">
                <a:schemeClr val="tx1">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omic Sans MS" panose="030F0702030302020204" pitchFamily="66" charset="0"/>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04589" y="501055"/>
            <a:ext cx="1333500" cy="66675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49" r:id="rId2"/>
    <p:sldLayoutId id="2147483670" r:id="rId3"/>
    <p:sldLayoutId id="2147483675" r:id="rId4"/>
    <p:sldLayoutId id="2147483651" r:id="rId5"/>
    <p:sldLayoutId id="2147483689"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0.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mailto:hsh@teknologisk.dk" TargetMode="External"/><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e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hyperlink" Target="http://media.bemyapp.com/wp-content/uploads/2016/06/image27.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301007" y="2526797"/>
            <a:ext cx="6264696" cy="923330"/>
          </a:xfrm>
          <a:prstGeom prst="rect">
            <a:avLst/>
          </a:prstGeom>
          <a:solidFill>
            <a:schemeClr val="bg1"/>
          </a:solidFill>
        </p:spPr>
        <p:txBody>
          <a:bodyPr wrap="square" rtlCol="0">
            <a:spAutoFit/>
          </a:bodyPr>
          <a:lstStyle/>
          <a:p>
            <a:r>
              <a:rPr lang="da-DK" dirty="0" smtClean="0">
                <a:latin typeface="Comic Sans MS" panose="030F0702030302020204" pitchFamily="66" charset="0"/>
              </a:rPr>
              <a:t>Hanne Shapiro</a:t>
            </a:r>
          </a:p>
          <a:p>
            <a:r>
              <a:rPr lang="da-DK" dirty="0" smtClean="0">
                <a:latin typeface="Comic Sans MS" panose="030F0702030302020204" pitchFamily="66" charset="0"/>
              </a:rPr>
              <a:t>Teknologisk Institut’</a:t>
            </a:r>
          </a:p>
          <a:p>
            <a:r>
              <a:rPr lang="da-DK" dirty="0" smtClean="0">
                <a:latin typeface="Comic Sans MS" panose="030F0702030302020204" pitchFamily="66" charset="0"/>
              </a:rPr>
              <a:t>Divisionen Erhvervsudvikling </a:t>
            </a:r>
          </a:p>
        </p:txBody>
      </p:sp>
      <p:sp>
        <p:nvSpPr>
          <p:cNvPr id="2" name="Tekstboks 1"/>
          <p:cNvSpPr txBox="1"/>
          <p:nvPr/>
        </p:nvSpPr>
        <p:spPr>
          <a:xfrm>
            <a:off x="323528" y="1268760"/>
            <a:ext cx="7488831" cy="707886"/>
          </a:xfrm>
          <a:prstGeom prst="rect">
            <a:avLst/>
          </a:prstGeom>
          <a:solidFill>
            <a:schemeClr val="bg1"/>
          </a:solidFill>
        </p:spPr>
        <p:txBody>
          <a:bodyPr wrap="square" rtlCol="0">
            <a:spAutoFit/>
          </a:bodyPr>
          <a:lstStyle/>
          <a:p>
            <a:r>
              <a:rPr lang="nb-NO" sz="2000" b="1" dirty="0" smtClean="0">
                <a:latin typeface="Comic Sans MS" panose="030F0702030302020204" pitchFamily="66" charset="0"/>
              </a:rPr>
              <a:t> Megatrends- arbejde 4.0 Udfordringer og potentialer – med særlig perspektiv på FTFs medlemsorganisationer</a:t>
            </a:r>
            <a:endParaRPr lang="da-DK" sz="20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060848"/>
            <a:ext cx="5364088" cy="4680520"/>
          </a:xfrm>
          <a:prstGeom prst="rect">
            <a:avLst/>
          </a:prstGeom>
        </p:spPr>
      </p:pic>
    </p:spTree>
    <p:extLst>
      <p:ext uri="{BB962C8B-B14F-4D97-AF65-F5344CB8AC3E}">
        <p14:creationId xmlns:p14="http://schemas.microsoft.com/office/powerpoint/2010/main" val="2147323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da-DK" dirty="0" smtClean="0">
                <a:solidFill>
                  <a:srgbClr val="FF0000"/>
                </a:solidFill>
              </a:rPr>
              <a:t>Mach- My </a:t>
            </a:r>
            <a:r>
              <a:rPr lang="da-DK" dirty="0" err="1" smtClean="0">
                <a:solidFill>
                  <a:srgbClr val="FF0000"/>
                </a:solidFill>
              </a:rPr>
              <a:t>automated</a:t>
            </a:r>
            <a:r>
              <a:rPr lang="da-DK" dirty="0" smtClean="0">
                <a:solidFill>
                  <a:srgbClr val="FF0000"/>
                </a:solidFill>
              </a:rPr>
              <a:t> </a:t>
            </a:r>
            <a:r>
              <a:rPr lang="da-DK" dirty="0" err="1" smtClean="0">
                <a:solidFill>
                  <a:srgbClr val="FF0000"/>
                </a:solidFill>
              </a:rPr>
              <a:t>conversation</a:t>
            </a:r>
            <a:r>
              <a:rPr lang="da-DK" dirty="0" smtClean="0">
                <a:solidFill>
                  <a:srgbClr val="FF0000"/>
                </a:solidFill>
              </a:rPr>
              <a:t> coach</a:t>
            </a:r>
            <a:endParaRPr lang="da-DK"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7" y="1400175"/>
            <a:ext cx="4467225" cy="4057650"/>
          </a:xfrm>
          <a:prstGeom prst="rect">
            <a:avLst/>
          </a:prstGeom>
        </p:spPr>
      </p:pic>
    </p:spTree>
    <p:extLst>
      <p:ext uri="{BB962C8B-B14F-4D97-AF65-F5344CB8AC3E}">
        <p14:creationId xmlns:p14="http://schemas.microsoft.com/office/powerpoint/2010/main" val="352700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636" y="980728"/>
            <a:ext cx="7113211" cy="5752977"/>
          </a:xfrm>
          <a:prstGeom prst="rect">
            <a:avLst/>
          </a:prstGeom>
        </p:spPr>
      </p:pic>
      <p:sp>
        <p:nvSpPr>
          <p:cNvPr id="3" name="Text Placeholder 2"/>
          <p:cNvSpPr>
            <a:spLocks noGrp="1"/>
          </p:cNvSpPr>
          <p:nvPr>
            <p:ph type="body" sz="quarter" idx="10"/>
          </p:nvPr>
        </p:nvSpPr>
        <p:spPr>
          <a:xfrm>
            <a:off x="285852" y="272108"/>
            <a:ext cx="7022452" cy="492596"/>
          </a:xfrm>
        </p:spPr>
        <p:txBody>
          <a:bodyPr/>
          <a:lstStyle/>
          <a:p>
            <a:r>
              <a:rPr lang="da-DK" sz="2000" b="1" dirty="0" smtClean="0">
                <a:solidFill>
                  <a:srgbClr val="FF0000"/>
                </a:solidFill>
              </a:rPr>
              <a:t>Når teknologien bliver intelligent og  ”menneskelig</a:t>
            </a:r>
            <a:r>
              <a:rPr lang="da-DK" sz="2000" dirty="0" smtClean="0"/>
              <a:t>” ?</a:t>
            </a:r>
            <a:endParaRPr lang="da-DK" sz="2000" dirty="0"/>
          </a:p>
        </p:txBody>
      </p:sp>
    </p:spTree>
    <p:extLst>
      <p:ext uri="{BB962C8B-B14F-4D97-AF65-F5344CB8AC3E}">
        <p14:creationId xmlns:p14="http://schemas.microsoft.com/office/powerpoint/2010/main" val="173343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852" y="272108"/>
            <a:ext cx="7022452" cy="780628"/>
          </a:xfrm>
        </p:spPr>
        <p:txBody>
          <a:bodyPr/>
          <a:lstStyle/>
          <a:p>
            <a:r>
              <a:rPr lang="da-DK" sz="2400" dirty="0" smtClean="0"/>
              <a:t>Platformsøkonomi  i andre sektorer- Go2 Nurse- spreder sig over de store byer i USA</a:t>
            </a:r>
            <a:endParaRPr lang="da-DK" sz="2400" dirty="0"/>
          </a:p>
        </p:txBody>
      </p:sp>
      <p:pic>
        <p:nvPicPr>
          <p:cNvPr id="4" name="Picture 5" descr="Go2Nurses are supported:&#10;• Each nurse has a geographical area she, or he covers.&#10;• Nurses help cover each other’s areas,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6228184" cy="414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37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40098" y="3405762"/>
            <a:ext cx="8748380" cy="1408211"/>
          </a:xfrm>
        </p:spPr>
        <p:txBody>
          <a:bodyPr/>
          <a:lstStyle/>
          <a:p>
            <a:endParaRPr lang="da-DK" dirty="0"/>
          </a:p>
        </p:txBody>
      </p:sp>
      <p:sp>
        <p:nvSpPr>
          <p:cNvPr id="3" name="Text Placeholder 2"/>
          <p:cNvSpPr>
            <a:spLocks noGrp="1"/>
          </p:cNvSpPr>
          <p:nvPr>
            <p:ph type="body" sz="quarter" idx="10"/>
          </p:nvPr>
        </p:nvSpPr>
        <p:spPr>
          <a:xfrm>
            <a:off x="285852" y="272108"/>
            <a:ext cx="7598516" cy="852636"/>
          </a:xfrm>
        </p:spPr>
        <p:txBody>
          <a:bodyPr/>
          <a:lstStyle/>
          <a:p>
            <a:r>
              <a:rPr lang="da-DK" dirty="0" err="1" smtClean="0"/>
              <a:t>Uberficering</a:t>
            </a:r>
            <a:r>
              <a:rPr lang="da-DK" dirty="0" smtClean="0"/>
              <a:t> eller bedre vilkår for patienter og sygeplejersker?</a:t>
            </a:r>
            <a:endParaRPr lang="da-DK" dirty="0"/>
          </a:p>
        </p:txBody>
      </p:sp>
      <p:pic>
        <p:nvPicPr>
          <p:cNvPr id="1025" name="Picture 1" descr="MORE EMPOWERMENT = MORE SATISFACTION&#10;Self-supervision. Nurses work with patients one by one, de-&#10;termining how to best h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6228184"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2Nurses can handle almost any situation,&#10;such as:&#10;Pre-Natal Care&#10;Post-Natal Care&#10;Wound Care&#10;Pain Management&#10;Disease E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6228184"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o2Nurse is better because it’s . . .&#10;Personalized: In home care is tailored to the needs of&#10;each patient.&#10;Safer and he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916832"/>
            <a:ext cx="6228184"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2Nurse is more cost-eﬀective&#10;• Currently an average oﬃce visit with a physician (for a&#10;minor problem or checkup) cos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16832"/>
            <a:ext cx="6228184" cy="39338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Go2Nurse was started by a Nurse&#10;Meg J.P. Kubiak, R.N., B.S.N. is the founder and co-creator of&#10;Go2Nurse’s smartphone app.&#10;..."/>
          <p:cNvSpPr>
            <a:spLocks noChangeAspect="1" noChangeArrowheads="1"/>
          </p:cNvSpPr>
          <p:nvPr/>
        </p:nvSpPr>
        <p:spPr bwMode="auto">
          <a:xfrm>
            <a:off x="911150" y="1307232"/>
            <a:ext cx="186065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9" descr="Go2Nurse is the wave of the future&#10;Uber evolved the way we travel.&#10;Go2Nurse is solving&#10;healthcare problems&#10;and bringing pa..."/>
          <p:cNvSpPr>
            <a:spLocks noChangeAspect="1" noChangeArrowheads="1"/>
          </p:cNvSpPr>
          <p:nvPr/>
        </p:nvSpPr>
        <p:spPr bwMode="auto">
          <a:xfrm>
            <a:off x="1104825"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10" descr="CEO, Frank J. DeLaura, MBA, MHA&#10;Senior management veteran of the institutional medical care industry and holds a Master’s ..."/>
          <p:cNvSpPr>
            <a:spLocks noChangeAspect="1" noChangeArrowheads="1"/>
          </p:cNvSpPr>
          <p:nvPr/>
        </p:nvSpPr>
        <p:spPr bwMode="auto">
          <a:xfrm>
            <a:off x="1298500"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11" descr="Nursing Industry Background&#10;The U.S. Healthcare System is in crisis because the Affordable Care Act&#10;(Obamacare) is drawing..."/>
          <p:cNvSpPr>
            <a:spLocks noChangeAspect="1" noChangeArrowheads="1"/>
          </p:cNvSpPr>
          <p:nvPr/>
        </p:nvSpPr>
        <p:spPr bwMode="auto">
          <a:xfrm>
            <a:off x="1492175"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AutoShape 12" descr="Information Highlights&#10;Investment Goal $8M-$10M Terms To be determined&#10;Location IL 2015 $2.5M (E)&#10;Re-locatable No 2015 EBI..."/>
          <p:cNvSpPr>
            <a:spLocks noChangeAspect="1" noChangeArrowheads="1"/>
          </p:cNvSpPr>
          <p:nvPr/>
        </p:nvSpPr>
        <p:spPr bwMode="auto">
          <a:xfrm>
            <a:off x="1685850"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13" descr="Business and Opportunity Description - Prime Nursing Care Platform Business&#10;Uber-Nursing,’like the taxi business, is revol..."/>
          <p:cNvSpPr>
            <a:spLocks noChangeAspect="1" noChangeArrowheads="1"/>
          </p:cNvSpPr>
          <p:nvPr/>
        </p:nvSpPr>
        <p:spPr bwMode="auto">
          <a:xfrm>
            <a:off x="1879525"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14" descr="(000’s) 2014 (A) 2015 2016 2017 2018 2019 CAGR&#10;Sales $ 10 $ 3,503 $ 12,996 $ 79,560 $ 151,744 $ 401,801 227%&#10;EBTIDA* $ 2 $..."/>
          <p:cNvSpPr>
            <a:spLocks noChangeAspect="1" noChangeArrowheads="1"/>
          </p:cNvSpPr>
          <p:nvPr/>
        </p:nvSpPr>
        <p:spPr bwMode="auto">
          <a:xfrm>
            <a:off x="2073200"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 name="AutoShape 15" descr="contact&#10;Jennifer Guter - Graphic Designer&#10;www.HeroMarketingTools.com&#10;sidekickjennifer@gmail.com&#10;Would you like a slide dec..."/>
          <p:cNvSpPr>
            <a:spLocks noChangeAspect="1" noChangeArrowheads="1"/>
          </p:cNvSpPr>
          <p:nvPr/>
        </p:nvSpPr>
        <p:spPr bwMode="auto">
          <a:xfrm>
            <a:off x="2266875" y="1307232"/>
            <a:ext cx="31238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AutoShape 16"/>
          <p:cNvSpPr>
            <a:spLocks noChangeAspect="1" noChangeArrowheads="1"/>
          </p:cNvSpPr>
          <p:nvPr/>
        </p:nvSpPr>
        <p:spPr bwMode="auto">
          <a:xfrm>
            <a:off x="911150" y="1870794"/>
            <a:ext cx="31238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04904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da-DK" dirty="0" err="1" smtClean="0"/>
              <a:t>Roho</a:t>
            </a:r>
            <a:r>
              <a:rPr lang="da-DK" dirty="0" smtClean="0"/>
              <a:t>- den digitale pædagog</a:t>
            </a:r>
          </a:p>
          <a:p>
            <a:r>
              <a:rPr lang="da-DK" dirty="0" smtClean="0"/>
              <a:t>4- droner 1 pædagog, 60 børn- </a:t>
            </a: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2269277"/>
            <a:ext cx="7959798" cy="4179147"/>
          </a:xfrm>
          <a:prstGeom prst="rect">
            <a:avLst/>
          </a:prstGeom>
        </p:spPr>
      </p:pic>
    </p:spTree>
    <p:extLst>
      <p:ext uri="{BB962C8B-B14F-4D97-AF65-F5344CB8AC3E}">
        <p14:creationId xmlns:p14="http://schemas.microsoft.com/office/powerpoint/2010/main" val="399199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852" y="272108"/>
            <a:ext cx="7958556" cy="780628"/>
          </a:xfrm>
        </p:spPr>
        <p:txBody>
          <a:bodyPr/>
          <a:lstStyle/>
          <a:p>
            <a:r>
              <a:rPr lang="da-DK" sz="2400" dirty="0" err="1" smtClean="0"/>
              <a:t>Videnbaseret</a:t>
            </a:r>
            <a:r>
              <a:rPr lang="da-DK" sz="2400" dirty="0" smtClean="0"/>
              <a:t> service arbejde er i fuld gang med at blive medieret på nye måder</a:t>
            </a:r>
            <a:endParaRPr lang="da-DK" sz="2400" dirty="0"/>
          </a:p>
        </p:txBody>
      </p:sp>
      <p:pic>
        <p:nvPicPr>
          <p:cNvPr id="3089" name="Picture 17" descr="Go2Nurse is the wave of the future&#10;Uber evolved the way we travel.&#10;Go2Nurse is solving&#10;healthcare problems&#10;and bringing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46992"/>
            <a:ext cx="3168352" cy="3262328"/>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9" descr="CEO, Frank J. DeLaura, MBA, MHA&#10;Senior management veteran of the institutional medical care industry and holds a Master’s ..."/>
          <p:cNvSpPr>
            <a:spLocks noChangeAspect="1" noChangeArrowheads="1"/>
          </p:cNvSpPr>
          <p:nvPr/>
        </p:nvSpPr>
        <p:spPr bwMode="auto">
          <a:xfrm>
            <a:off x="1343199"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 name="AutoShape 20" descr="Nursing Industry Background&#10;The U.S. Healthcare System is in crisis because the Affordable Care Act&#10;(Obamacare) is drawing..."/>
          <p:cNvSpPr>
            <a:spLocks noChangeAspect="1" noChangeArrowheads="1"/>
          </p:cNvSpPr>
          <p:nvPr/>
        </p:nvSpPr>
        <p:spPr bwMode="auto">
          <a:xfrm>
            <a:off x="1536874"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 name="AutoShape 21" descr="Information Highlights&#10;Investment Goal $8M-$10M Terms To be determined&#10;Location IL 2015 $2.5M (E)&#10;Re-locatable No 2015 EBI..."/>
          <p:cNvSpPr>
            <a:spLocks noChangeAspect="1" noChangeArrowheads="1"/>
          </p:cNvSpPr>
          <p:nvPr/>
        </p:nvSpPr>
        <p:spPr bwMode="auto">
          <a:xfrm>
            <a:off x="1730549"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 name="AutoShape 22" descr="Business and Opportunity Description - Prime Nursing Care Platform Business&#10;Uber-Nursing,’like the taxi business, is revol..."/>
          <p:cNvSpPr>
            <a:spLocks noChangeAspect="1" noChangeArrowheads="1"/>
          </p:cNvSpPr>
          <p:nvPr/>
        </p:nvSpPr>
        <p:spPr bwMode="auto">
          <a:xfrm>
            <a:off x="1924224"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 name="AutoShape 23" descr="(000’s) 2014 (A) 2015 2016 2017 2018 2019 CAGR&#10;Sales $ 10 $ 3,503 $ 12,996 $ 79,560 $ 151,744 $ 401,801 227%&#10;EBTIDA* $ 2 $..."/>
          <p:cNvSpPr>
            <a:spLocks noChangeAspect="1" noChangeArrowheads="1"/>
          </p:cNvSpPr>
          <p:nvPr/>
        </p:nvSpPr>
        <p:spPr bwMode="auto">
          <a:xfrm>
            <a:off x="2117899"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 name="AutoShape 24" descr="contact&#10;Jennifer Guter - Graphic Designer&#10;www.HeroMarketingTools.com&#10;sidekickjennifer@gmail.com&#10;Would you like a slide dec..."/>
          <p:cNvSpPr>
            <a:spLocks noChangeAspect="1" noChangeArrowheads="1"/>
          </p:cNvSpPr>
          <p:nvPr/>
        </p:nvSpPr>
        <p:spPr bwMode="auto">
          <a:xfrm>
            <a:off x="2311574" y="1507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 name="AutoShape 25"/>
          <p:cNvSpPr>
            <a:spLocks noChangeAspect="1" noChangeArrowheads="1"/>
          </p:cNvSpPr>
          <p:nvPr/>
        </p:nvSpPr>
        <p:spPr bwMode="auto">
          <a:xfrm>
            <a:off x="1343199" y="20707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9" name="Picture 28" descr="Teacher Thomas Fech, who teaches high school students remotely in a Columbus charter school, operates a telepresence robot."/>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61048"/>
            <a:ext cx="2915816" cy="2808312"/>
          </a:xfrm>
          <a:prstGeom prst="rect">
            <a:avLst/>
          </a:prstGeom>
          <a:noFill/>
          <a:ln>
            <a:noFill/>
          </a:ln>
        </p:spPr>
      </p:pic>
      <p:sp>
        <p:nvSpPr>
          <p:cNvPr id="22" name="TextBox 21"/>
          <p:cNvSpPr txBox="1"/>
          <p:nvPr/>
        </p:nvSpPr>
        <p:spPr>
          <a:xfrm>
            <a:off x="395536" y="6223955"/>
            <a:ext cx="5328592" cy="646331"/>
          </a:xfrm>
          <a:prstGeom prst="rect">
            <a:avLst/>
          </a:prstGeom>
          <a:noFill/>
        </p:spPr>
        <p:txBody>
          <a:bodyPr wrap="square" rtlCol="0">
            <a:spAutoFit/>
          </a:bodyPr>
          <a:lstStyle/>
          <a:p>
            <a:r>
              <a:rPr lang="da-DK" dirty="0"/>
              <a:t>http://www.slideshare.net/JenniferGuter/go2nurse-uber-nursing-comes-to-healthcare/17</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5" y="1724215"/>
            <a:ext cx="3289249" cy="235285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748" y="1642813"/>
            <a:ext cx="2869380" cy="1642171"/>
          </a:xfrm>
          <a:prstGeom prst="rect">
            <a:avLst/>
          </a:prstGeom>
        </p:spPr>
      </p:pic>
      <p:sp>
        <p:nvSpPr>
          <p:cNvPr id="25" name="TextBox 24"/>
          <p:cNvSpPr txBox="1"/>
          <p:nvPr/>
        </p:nvSpPr>
        <p:spPr>
          <a:xfrm>
            <a:off x="395536" y="1642813"/>
            <a:ext cx="2592288" cy="923330"/>
          </a:xfrm>
          <a:prstGeom prst="rect">
            <a:avLst/>
          </a:prstGeom>
          <a:noFill/>
        </p:spPr>
        <p:txBody>
          <a:bodyPr wrap="square" rtlCol="0">
            <a:spAutoFit/>
          </a:bodyPr>
          <a:lstStyle/>
          <a:p>
            <a:r>
              <a:rPr lang="da-DK" dirty="0" smtClean="0"/>
              <a:t>Using AI to </a:t>
            </a:r>
            <a:r>
              <a:rPr lang="da-DK" dirty="0" err="1" smtClean="0"/>
              <a:t>develop</a:t>
            </a:r>
            <a:r>
              <a:rPr lang="da-DK" dirty="0" smtClean="0"/>
              <a:t> </a:t>
            </a:r>
            <a:r>
              <a:rPr lang="da-DK" dirty="0" err="1" smtClean="0"/>
              <a:t>alogorithms</a:t>
            </a:r>
            <a:r>
              <a:rPr lang="da-DK" dirty="0" smtClean="0"/>
              <a:t> for </a:t>
            </a:r>
            <a:r>
              <a:rPr lang="da-DK" dirty="0" err="1" smtClean="0"/>
              <a:t>self-modifying</a:t>
            </a:r>
            <a:r>
              <a:rPr lang="da-DK" dirty="0" smtClean="0"/>
              <a:t> programs</a:t>
            </a:r>
            <a:endParaRPr lang="da-DK" dirty="0"/>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913" y="3875061"/>
            <a:ext cx="2262856" cy="2434259"/>
          </a:xfrm>
          <a:prstGeom prst="rect">
            <a:avLst/>
          </a:prstGeom>
        </p:spPr>
      </p:pic>
    </p:spTree>
    <p:extLst>
      <p:ext uri="{BB962C8B-B14F-4D97-AF65-F5344CB8AC3E}">
        <p14:creationId xmlns:p14="http://schemas.microsoft.com/office/powerpoint/2010/main" val="403618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95918" y="4077072"/>
            <a:ext cx="8535950" cy="1408211"/>
          </a:xfrm>
        </p:spPr>
        <p:txBody>
          <a:bodyPr/>
          <a:lstStyle/>
          <a:p>
            <a:endParaRPr lang="da-DK"/>
          </a:p>
        </p:txBody>
      </p:sp>
      <p:sp>
        <p:nvSpPr>
          <p:cNvPr id="3" name="Text Placeholder 2"/>
          <p:cNvSpPr>
            <a:spLocks noGrp="1"/>
          </p:cNvSpPr>
          <p:nvPr>
            <p:ph type="body" sz="quarter" idx="10"/>
          </p:nvPr>
        </p:nvSpPr>
        <p:spPr/>
        <p:txBody>
          <a:bodyPr/>
          <a:lstStyle/>
          <a:p>
            <a:r>
              <a:rPr lang="da-DK" dirty="0" smtClean="0"/>
              <a:t>Og hvordan vil lærer</a:t>
            </a: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52736"/>
            <a:ext cx="4392488" cy="54808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53" y="1124744"/>
            <a:ext cx="3957251" cy="5472608"/>
          </a:xfrm>
          <a:prstGeom prst="rect">
            <a:avLst/>
          </a:prstGeom>
        </p:spPr>
      </p:pic>
    </p:spTree>
    <p:extLst>
      <p:ext uri="{BB962C8B-B14F-4D97-AF65-F5344CB8AC3E}">
        <p14:creationId xmlns:p14="http://schemas.microsoft.com/office/powerpoint/2010/main" val="157573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852" y="272108"/>
            <a:ext cx="7238476" cy="780628"/>
          </a:xfrm>
        </p:spPr>
        <p:txBody>
          <a:bodyPr/>
          <a:lstStyle/>
          <a:p>
            <a:r>
              <a:rPr lang="da-DK" sz="2400" dirty="0" smtClean="0"/>
              <a:t>Og overvejelser om kvalitet i offentlig service </a:t>
            </a:r>
            <a:endParaRPr lang="da-DK"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6712"/>
            <a:ext cx="9144000" cy="5472608"/>
          </a:xfrm>
          <a:prstGeom prst="rect">
            <a:avLst/>
          </a:prstGeom>
        </p:spPr>
      </p:pic>
    </p:spTree>
    <p:extLst>
      <p:ext uri="{BB962C8B-B14F-4D97-AF65-F5344CB8AC3E}">
        <p14:creationId xmlns:p14="http://schemas.microsoft.com/office/powerpoint/2010/main" val="85999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da-DK"/>
          </a:p>
        </p:txBody>
      </p:sp>
      <p:sp>
        <p:nvSpPr>
          <p:cNvPr id="3" name="Text Placeholder 2"/>
          <p:cNvSpPr>
            <a:spLocks noGrp="1"/>
          </p:cNvSpPr>
          <p:nvPr>
            <p:ph type="body" sz="quarter" idx="10"/>
          </p:nvPr>
        </p:nvSpPr>
        <p:spPr/>
        <p:txBody>
          <a:bodyPr/>
          <a:lstStyle/>
          <a:p>
            <a:r>
              <a:rPr lang="da-DK" dirty="0" smtClean="0"/>
              <a:t>Og hvordan vi lever</a:t>
            </a: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23" y="1700808"/>
            <a:ext cx="8798273" cy="4824536"/>
          </a:xfrm>
          <a:prstGeom prst="rect">
            <a:avLst/>
          </a:prstGeom>
        </p:spPr>
      </p:pic>
    </p:spTree>
    <p:extLst>
      <p:ext uri="{BB962C8B-B14F-4D97-AF65-F5344CB8AC3E}">
        <p14:creationId xmlns:p14="http://schemas.microsoft.com/office/powerpoint/2010/main" val="308474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780347"/>
          </a:xfrm>
        </p:spPr>
        <p:txBody>
          <a:bodyPr/>
          <a:lstStyle/>
          <a:p>
            <a:pPr marL="0" indent="0">
              <a:buNone/>
            </a:pPr>
            <a:endParaRPr lang="da-DK" dirty="0"/>
          </a:p>
        </p:txBody>
      </p:sp>
      <p:sp>
        <p:nvSpPr>
          <p:cNvPr id="3" name="Text Placeholder 2"/>
          <p:cNvSpPr>
            <a:spLocks noGrp="1"/>
          </p:cNvSpPr>
          <p:nvPr>
            <p:ph type="body" sz="quarter" idx="10"/>
          </p:nvPr>
        </p:nvSpPr>
        <p:spPr>
          <a:xfrm>
            <a:off x="285852" y="272108"/>
            <a:ext cx="7094460" cy="1224136"/>
          </a:xfrm>
        </p:spPr>
        <p:txBody>
          <a:bodyPr/>
          <a:lstStyle/>
          <a:p>
            <a:r>
              <a:rPr lang="da-DK" dirty="0" smtClean="0"/>
              <a:t>Og vender op og ned på diskussioner om forsvarsbudgetter</a:t>
            </a: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68" y="1482919"/>
            <a:ext cx="3438525" cy="2152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37" y="2352674"/>
            <a:ext cx="3438525" cy="41726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192952"/>
            <a:ext cx="3438525" cy="2152650"/>
          </a:xfrm>
          <a:prstGeom prst="rect">
            <a:avLst/>
          </a:prstGeom>
        </p:spPr>
      </p:pic>
    </p:spTree>
    <p:extLst>
      <p:ext uri="{BB962C8B-B14F-4D97-AF65-F5344CB8AC3E}">
        <p14:creationId xmlns:p14="http://schemas.microsoft.com/office/powerpoint/2010/main" val="79836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284522" y="1488930"/>
            <a:ext cx="8535950" cy="5827883"/>
          </a:xfrm>
        </p:spPr>
        <p:txBody>
          <a:bodyPr/>
          <a:lstStyle/>
          <a:p>
            <a:pPr marL="0" indent="0">
              <a:buNone/>
            </a:pPr>
            <a:endParaRPr lang="da-DK" dirty="0" smtClean="0">
              <a:latin typeface="Comic Sans MS" panose="030F0702030302020204" pitchFamily="66" charset="0"/>
            </a:endParaRPr>
          </a:p>
          <a:p>
            <a:r>
              <a:rPr lang="da-DK" dirty="0" smtClean="0">
                <a:latin typeface="Comic Sans MS" panose="030F0702030302020204" pitchFamily="66" charset="0"/>
              </a:rPr>
              <a:t>Baggrund for oplægget- hvem er jeg</a:t>
            </a:r>
          </a:p>
          <a:p>
            <a:endParaRPr lang="da-DK" dirty="0" smtClean="0">
              <a:latin typeface="Comic Sans MS" panose="030F0702030302020204" pitchFamily="66" charset="0"/>
            </a:endParaRPr>
          </a:p>
          <a:p>
            <a:r>
              <a:rPr lang="da-DK" dirty="0" smtClean="0">
                <a:latin typeface="Comic Sans MS" panose="030F0702030302020204" pitchFamily="66" charset="0"/>
              </a:rPr>
              <a:t>Begrebet 4.th industrielle revolution – en mere vidtrækkende dagsorden</a:t>
            </a:r>
          </a:p>
          <a:p>
            <a:endParaRPr lang="da-DK" dirty="0" smtClean="0">
              <a:latin typeface="Comic Sans MS" panose="030F0702030302020204" pitchFamily="66" charset="0"/>
            </a:endParaRPr>
          </a:p>
          <a:p>
            <a:r>
              <a:rPr lang="da-DK" dirty="0" smtClean="0">
                <a:latin typeface="Comic Sans MS" panose="030F0702030302020204" pitchFamily="66" charset="0"/>
              </a:rPr>
              <a:t>Megatrends der påvirker arbejde, job, jobfunktioner og ansættelsesformer</a:t>
            </a:r>
          </a:p>
          <a:p>
            <a:endParaRPr lang="da-DK" dirty="0"/>
          </a:p>
          <a:p>
            <a:r>
              <a:rPr lang="da-DK" dirty="0" smtClean="0">
                <a:latin typeface="Comic Sans MS" panose="030F0702030302020204" pitchFamily="66" charset="0"/>
              </a:rPr>
              <a:t>Eksempler fra jeres egen verden</a:t>
            </a:r>
          </a:p>
          <a:p>
            <a:endParaRPr lang="da-DK" dirty="0"/>
          </a:p>
          <a:p>
            <a:r>
              <a:rPr lang="da-DK" dirty="0" smtClean="0">
                <a:latin typeface="Comic Sans MS" panose="030F0702030302020204" pitchFamily="66" charset="0"/>
              </a:rPr>
              <a:t>Udviklingen ikke entydig- handler om strategiske valg og udsyn</a:t>
            </a:r>
          </a:p>
          <a:p>
            <a:pPr marL="0" indent="0">
              <a:buNone/>
            </a:pPr>
            <a:endParaRPr lang="da-DK" dirty="0" smtClean="0"/>
          </a:p>
          <a:p>
            <a:endParaRPr lang="da-DK" dirty="0"/>
          </a:p>
          <a:p>
            <a:pPr marL="0" indent="0">
              <a:buNone/>
            </a:pPr>
            <a:endParaRPr lang="da-DK" dirty="0" smtClean="0"/>
          </a:p>
        </p:txBody>
      </p:sp>
      <p:sp>
        <p:nvSpPr>
          <p:cNvPr id="3" name="Pladsholder til tekst 2"/>
          <p:cNvSpPr>
            <a:spLocks noGrp="1"/>
          </p:cNvSpPr>
          <p:nvPr>
            <p:ph type="body" sz="quarter" idx="10"/>
          </p:nvPr>
        </p:nvSpPr>
        <p:spPr>
          <a:xfrm>
            <a:off x="285852" y="272108"/>
            <a:ext cx="7238476" cy="1224136"/>
          </a:xfrm>
        </p:spPr>
        <p:txBody>
          <a:bodyPr/>
          <a:lstStyle/>
          <a:p>
            <a:r>
              <a:rPr lang="da-DK" dirty="0" smtClean="0">
                <a:solidFill>
                  <a:srgbClr val="FF0000"/>
                </a:solidFill>
                <a:latin typeface="Comic Sans MS" panose="030F0702030302020204" pitchFamily="66" charset="0"/>
              </a:rPr>
              <a:t>Mit oplæg</a:t>
            </a:r>
            <a:endParaRPr lang="da-DK"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96082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5273885"/>
          </a:xfrm>
        </p:spPr>
        <p:txBody>
          <a:bodyPr/>
          <a:lstStyle/>
          <a:p>
            <a:r>
              <a:rPr lang="da-DK" dirty="0" smtClean="0"/>
              <a:t>Er medarbejderne en omkostning eller en innovationsressource</a:t>
            </a:r>
          </a:p>
          <a:p>
            <a:endParaRPr lang="da-DK" dirty="0"/>
          </a:p>
          <a:p>
            <a:r>
              <a:rPr lang="da-DK" dirty="0" smtClean="0"/>
              <a:t>Fleksibilitet- envejs- eller tovejs?</a:t>
            </a:r>
          </a:p>
          <a:p>
            <a:endParaRPr lang="da-DK" dirty="0"/>
          </a:p>
          <a:p>
            <a:r>
              <a:rPr lang="da-DK" dirty="0" smtClean="0"/>
              <a:t>Atypisk beskæftigelse vokser- men ved for lidt om hvem, hvad, hvornår, hvorfor set fra et arbejdstager og et arbejdsgiver perspektiv-  (</a:t>
            </a:r>
            <a:r>
              <a:rPr lang="da-DK" dirty="0" err="1" smtClean="0"/>
              <a:t>Eurofound</a:t>
            </a:r>
            <a:r>
              <a:rPr lang="da-DK" dirty="0" smtClean="0"/>
              <a:t>)</a:t>
            </a:r>
          </a:p>
          <a:p>
            <a:endParaRPr lang="da-DK" dirty="0"/>
          </a:p>
          <a:p>
            <a:r>
              <a:rPr lang="da-DK" dirty="0" smtClean="0"/>
              <a:t>Udviklingstendenser i nye platformsmodeller ( mangler viden og begreber om dette- helet centralt i forhold til forståelse af, hvor fagbevægelsen skal sætte ind</a:t>
            </a:r>
          </a:p>
          <a:p>
            <a:endParaRPr lang="da-DK" dirty="0"/>
          </a:p>
          <a:p>
            <a:r>
              <a:rPr lang="da-DK" dirty="0" smtClean="0"/>
              <a:t>Go2Nurse- de organisatoriske rammer og rettigheder-  udfordringer  og muligheder for fagforbundene?</a:t>
            </a:r>
            <a:endParaRPr lang="da-DK" dirty="0"/>
          </a:p>
        </p:txBody>
      </p:sp>
      <p:sp>
        <p:nvSpPr>
          <p:cNvPr id="3" name="Text Placeholder 2"/>
          <p:cNvSpPr>
            <a:spLocks noGrp="1"/>
          </p:cNvSpPr>
          <p:nvPr>
            <p:ph type="body" sz="quarter" idx="10"/>
          </p:nvPr>
        </p:nvSpPr>
        <p:spPr/>
        <p:txBody>
          <a:bodyPr/>
          <a:lstStyle/>
          <a:p>
            <a:r>
              <a:rPr lang="da-DK" dirty="0" smtClean="0"/>
              <a:t>Udvikling i atypiske beskæftigelsesformer</a:t>
            </a:r>
            <a:endParaRPr lang="da-DK" dirty="0"/>
          </a:p>
        </p:txBody>
      </p:sp>
    </p:spTree>
    <p:extLst>
      <p:ext uri="{BB962C8B-B14F-4D97-AF65-F5344CB8AC3E}">
        <p14:creationId xmlns:p14="http://schemas.microsoft.com/office/powerpoint/2010/main" val="162930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5704772"/>
          </a:xfrm>
        </p:spPr>
        <p:txBody>
          <a:bodyPr/>
          <a:lstStyle/>
          <a:p>
            <a:r>
              <a:rPr lang="da-DK" dirty="0"/>
              <a:t/>
            </a:r>
            <a:br>
              <a:rPr lang="da-DK" dirty="0"/>
            </a:br>
            <a:r>
              <a:rPr lang="da-DK" dirty="0"/>
              <a:t>Det kan blive virkeligheden på to skoler i Lyngby-Taarbæk, hvis det står til borgmester Søren P. Rasmussen (V).</a:t>
            </a:r>
            <a:br>
              <a:rPr lang="da-DK" dirty="0"/>
            </a:br>
            <a:r>
              <a:rPr lang="da-DK" dirty="0"/>
              <a:t/>
            </a:r>
            <a:br>
              <a:rPr lang="da-DK" dirty="0"/>
            </a:br>
            <a:r>
              <a:rPr lang="da-DK" dirty="0"/>
              <a:t>I et nyt budgetoplæg foreslår han, at de ældste klasser i de boglige fag bliver samlet på et storhold med op mod 100 elever, skriver Berlingske</a:t>
            </a:r>
            <a:r>
              <a:rPr lang="da-DK" dirty="0" smtClean="0"/>
              <a:t>. Eksempelvis </a:t>
            </a:r>
            <a:r>
              <a:rPr lang="da-DK" dirty="0"/>
              <a:t>kan fire klasser blive slået sammen til et stort hold, som en enkelt lærer via IT-teknologi så fjernunderviser fra det ene klasselokale, mens de øvrige elever sidder for sig selv i andre lokaler, </a:t>
            </a:r>
            <a:r>
              <a:rPr lang="da-DK" dirty="0" smtClean="0"/>
              <a:t>siger borgmesteren.- </a:t>
            </a:r>
            <a:r>
              <a:rPr lang="da-DK" dirty="0"/>
              <a:t>Alle elevers computere kan være koblet op til lærerens, og så kan undervisningen foregå på elevens PC</a:t>
            </a:r>
            <a:r>
              <a:rPr lang="da-DK" dirty="0" smtClean="0"/>
              <a:t>. </a:t>
            </a:r>
            <a:r>
              <a:rPr lang="da-DK" dirty="0"/>
              <a:t/>
            </a:r>
            <a:br>
              <a:rPr lang="da-DK" dirty="0"/>
            </a:br>
            <a:r>
              <a:rPr lang="da-DK" dirty="0"/>
              <a:t>- Det kan være ved, at læreren sender opgaver ud, som eleverne skal besvare, forklarer Søren P. Rasmussen, der forventer, at forsøget kan spare 30 procent af udgiften til lærere på de to skoler.</a:t>
            </a:r>
            <a:br>
              <a:rPr lang="da-DK" dirty="0"/>
            </a:br>
            <a:endParaRPr lang="da-DK" dirty="0"/>
          </a:p>
        </p:txBody>
      </p:sp>
      <p:sp>
        <p:nvSpPr>
          <p:cNvPr id="3" name="Text Placeholder 2"/>
          <p:cNvSpPr>
            <a:spLocks noGrp="1"/>
          </p:cNvSpPr>
          <p:nvPr>
            <p:ph type="body" sz="quarter" idx="10"/>
          </p:nvPr>
        </p:nvSpPr>
        <p:spPr/>
        <p:txBody>
          <a:bodyPr/>
          <a:lstStyle/>
          <a:p>
            <a:r>
              <a:rPr lang="da-DK" dirty="0" smtClean="0"/>
              <a:t>En overskrift fra 2011</a:t>
            </a:r>
          </a:p>
          <a:p>
            <a:r>
              <a:rPr lang="da-DK" dirty="0"/>
              <a:t>Én lærer til 100 elever.</a:t>
            </a:r>
            <a:br>
              <a:rPr lang="da-DK" dirty="0"/>
            </a:br>
            <a:endParaRPr lang="da-DK" dirty="0"/>
          </a:p>
        </p:txBody>
      </p:sp>
    </p:spTree>
    <p:extLst>
      <p:ext uri="{BB962C8B-B14F-4D97-AF65-F5344CB8AC3E}">
        <p14:creationId xmlns:p14="http://schemas.microsoft.com/office/powerpoint/2010/main" val="254292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852" y="272108"/>
            <a:ext cx="7094460" cy="924644"/>
          </a:xfrm>
        </p:spPr>
        <p:txBody>
          <a:bodyPr/>
          <a:lstStyle/>
          <a:p>
            <a:r>
              <a:rPr lang="da-DK" u="sng" dirty="0" smtClean="0"/>
              <a:t>Nye virkeligheder ?= ?? </a:t>
            </a:r>
            <a:r>
              <a:rPr lang="da-DK" u="sng" dirty="0" smtClean="0">
                <a:solidFill>
                  <a:srgbClr val="FF0000"/>
                </a:solidFill>
              </a:rPr>
              <a:t>Eller?????</a:t>
            </a:r>
            <a:endParaRPr lang="da-DK" u="sn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556792"/>
            <a:ext cx="3812282" cy="32533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653" y="3200486"/>
            <a:ext cx="3810000" cy="2857500"/>
          </a:xfrm>
          <a:prstGeom prst="rect">
            <a:avLst/>
          </a:prstGeom>
        </p:spPr>
      </p:pic>
    </p:spTree>
    <p:extLst>
      <p:ext uri="{BB962C8B-B14F-4D97-AF65-F5344CB8AC3E}">
        <p14:creationId xmlns:p14="http://schemas.microsoft.com/office/powerpoint/2010/main" val="29664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5150774"/>
          </a:xfrm>
        </p:spPr>
        <p:txBody>
          <a:bodyPr/>
          <a:lstStyle/>
          <a:p>
            <a:r>
              <a:rPr lang="da-DK" dirty="0" smtClean="0"/>
              <a:t>Finanssektoren--- potentialer i </a:t>
            </a:r>
            <a:r>
              <a:rPr lang="da-DK" dirty="0" err="1" smtClean="0"/>
              <a:t>Fintech</a:t>
            </a:r>
            <a:endParaRPr lang="da-DK" dirty="0" smtClean="0"/>
          </a:p>
          <a:p>
            <a:endParaRPr lang="da-DK" dirty="0"/>
          </a:p>
          <a:p>
            <a:r>
              <a:rPr lang="da-DK" dirty="0" smtClean="0"/>
              <a:t>KBH- som et centrum for  </a:t>
            </a:r>
            <a:r>
              <a:rPr lang="da-DK" dirty="0" err="1" smtClean="0"/>
              <a:t>fintech</a:t>
            </a:r>
            <a:r>
              <a:rPr lang="da-DK" dirty="0" smtClean="0"/>
              <a:t> udvikling</a:t>
            </a:r>
          </a:p>
          <a:p>
            <a:r>
              <a:rPr lang="da-DK" dirty="0" err="1" smtClean="0"/>
              <a:t>Fintech</a:t>
            </a:r>
            <a:r>
              <a:rPr lang="da-DK" dirty="0" smtClean="0"/>
              <a:t> lab- Finansforbundet</a:t>
            </a:r>
          </a:p>
          <a:p>
            <a:endParaRPr lang="da-DK" dirty="0"/>
          </a:p>
          <a:p>
            <a:r>
              <a:rPr lang="da-DK" dirty="0" smtClean="0"/>
              <a:t>Kræver af </a:t>
            </a:r>
            <a:r>
              <a:rPr lang="da-DK" dirty="0" err="1" smtClean="0"/>
              <a:t>Fintech</a:t>
            </a:r>
            <a:r>
              <a:rPr lang="da-DK" dirty="0" smtClean="0"/>
              <a:t> ecosystemet bliver styrket</a:t>
            </a:r>
            <a:endParaRPr lang="da-DK" dirty="0"/>
          </a:p>
          <a:p>
            <a:endParaRPr lang="da-DK" dirty="0" smtClean="0"/>
          </a:p>
          <a:p>
            <a:r>
              <a:rPr lang="da-DK" dirty="0" smtClean="0"/>
              <a:t>Andre byer som NYC, London, SF- </a:t>
            </a:r>
            <a:r>
              <a:rPr lang="da-DK" dirty="0" err="1" smtClean="0"/>
              <a:t>silicon</a:t>
            </a:r>
            <a:r>
              <a:rPr lang="da-DK" dirty="0" smtClean="0"/>
              <a:t> Valley, </a:t>
            </a:r>
            <a:r>
              <a:rPr lang="da-DK" dirty="0" err="1" smtClean="0"/>
              <a:t>Zurich</a:t>
            </a:r>
            <a:r>
              <a:rPr lang="da-DK" dirty="0" smtClean="0"/>
              <a:t>, Singapore</a:t>
            </a:r>
          </a:p>
          <a:p>
            <a:endParaRPr lang="da-DK" dirty="0"/>
          </a:p>
          <a:p>
            <a:r>
              <a:rPr lang="da-DK" dirty="0" smtClean="0"/>
              <a:t>US- </a:t>
            </a:r>
            <a:r>
              <a:rPr lang="da-DK" dirty="0" err="1" smtClean="0"/>
              <a:t>startbuck</a:t>
            </a:r>
            <a:r>
              <a:rPr lang="da-DK" dirty="0" smtClean="0"/>
              <a:t> App  13 </a:t>
            </a:r>
            <a:r>
              <a:rPr lang="da-DK" dirty="0" err="1" smtClean="0"/>
              <a:t>mill</a:t>
            </a:r>
            <a:r>
              <a:rPr lang="da-DK" dirty="0" smtClean="0"/>
              <a:t> brugere</a:t>
            </a:r>
          </a:p>
          <a:p>
            <a:endParaRPr lang="da-DK" dirty="0"/>
          </a:p>
          <a:p>
            <a:r>
              <a:rPr lang="da-DK" dirty="0" smtClean="0"/>
              <a:t>Deutsche Bank </a:t>
            </a:r>
            <a:r>
              <a:rPr lang="da-DK" dirty="0" err="1" smtClean="0"/>
              <a:t>Fintech</a:t>
            </a:r>
            <a:r>
              <a:rPr lang="da-DK" dirty="0" smtClean="0"/>
              <a:t> 2.0</a:t>
            </a:r>
            <a:endParaRPr lang="da-DK" dirty="0"/>
          </a:p>
        </p:txBody>
      </p:sp>
      <p:sp>
        <p:nvSpPr>
          <p:cNvPr id="3" name="Text Placeholder 2"/>
          <p:cNvSpPr>
            <a:spLocks noGrp="1"/>
          </p:cNvSpPr>
          <p:nvPr>
            <p:ph type="body" sz="quarter" idx="10"/>
          </p:nvPr>
        </p:nvSpPr>
        <p:spPr/>
        <p:txBody>
          <a:bodyPr/>
          <a:lstStyle/>
          <a:p>
            <a:r>
              <a:rPr lang="da-DK" dirty="0" smtClean="0"/>
              <a:t>Alting som software platform Nye virksomhedstyper</a:t>
            </a:r>
            <a:endParaRPr lang="da-DK" dirty="0"/>
          </a:p>
        </p:txBody>
      </p:sp>
    </p:spTree>
    <p:extLst>
      <p:ext uri="{BB962C8B-B14F-4D97-AF65-F5344CB8AC3E}">
        <p14:creationId xmlns:p14="http://schemas.microsoft.com/office/powerpoint/2010/main" val="247237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908720"/>
            <a:ext cx="8535950" cy="4830686"/>
          </a:xfrm>
        </p:spPr>
        <p:txBody>
          <a:bodyPr/>
          <a:lstStyle/>
          <a:p>
            <a:pPr marL="0" indent="0">
              <a:buNone/>
            </a:pPr>
            <a:r>
              <a:rPr lang="da-DK" sz="1400" dirty="0" smtClean="0"/>
              <a:t>På tværs af den offentlige og den private sektor ser vi nogle klare tendenser:</a:t>
            </a:r>
          </a:p>
          <a:p>
            <a:endParaRPr lang="da-DK" sz="1400" dirty="0"/>
          </a:p>
          <a:p>
            <a:r>
              <a:rPr lang="da-DK" sz="1400" dirty="0" smtClean="0"/>
              <a:t>Der er de virksomheder, som ser sine ansatte som en ressource, som kan understøtte at digitalisering og automation fører til en øget værdiskabelse og bedre service for brugere, kunder, elever, patienter osv. I disse virksomheder er jeres medlemmer en potentiel central kilde til innovation / teknologi og mennesker komplementære</a:t>
            </a:r>
            <a:endParaRPr lang="da-DK" sz="1400" dirty="0"/>
          </a:p>
          <a:p>
            <a:endParaRPr lang="da-DK" sz="1400" dirty="0" smtClean="0"/>
          </a:p>
          <a:p>
            <a:r>
              <a:rPr lang="da-DK" sz="1400" dirty="0" smtClean="0"/>
              <a:t>Der er de virksomheder, som ser sine ansatte som en omkostningsfaktor, hvor digitalisering og automation skal udnyttes til det yderste til at reducere lønsummen. Teknologi/ mennesker= substitutionsmuligheder</a:t>
            </a:r>
          </a:p>
          <a:p>
            <a:endParaRPr lang="da-DK" sz="1800" dirty="0" smtClean="0"/>
          </a:p>
          <a:p>
            <a:r>
              <a:rPr lang="da-DK" sz="1800" dirty="0" smtClean="0"/>
              <a:t>Anekdotisk viden om platformsøkonomien- og ”</a:t>
            </a:r>
            <a:r>
              <a:rPr lang="da-DK" sz="1800" dirty="0" err="1" smtClean="0"/>
              <a:t>prækariatet</a:t>
            </a:r>
            <a:r>
              <a:rPr lang="da-DK" sz="1800" dirty="0" smtClean="0"/>
              <a:t>”</a:t>
            </a:r>
            <a:endParaRPr lang="da-DK" sz="1800" dirty="0"/>
          </a:p>
          <a:p>
            <a:endParaRPr lang="da-DK" sz="1800" dirty="0" smtClean="0"/>
          </a:p>
          <a:p>
            <a:r>
              <a:rPr lang="da-DK" sz="1800" dirty="0" smtClean="0"/>
              <a:t>Har implikationer for arbejdsorganisering,</a:t>
            </a:r>
          </a:p>
          <a:p>
            <a:r>
              <a:rPr lang="da-DK" sz="1800" dirty="0" smtClean="0"/>
              <a:t>Jobudvikling og efteruddannelse</a:t>
            </a:r>
          </a:p>
          <a:p>
            <a:r>
              <a:rPr lang="da-DK" dirty="0" smtClean="0"/>
              <a:t>Indtægter- ” tryghed i jobbet”</a:t>
            </a:r>
            <a:endParaRPr lang="da-DK" dirty="0"/>
          </a:p>
        </p:txBody>
      </p:sp>
      <p:sp>
        <p:nvSpPr>
          <p:cNvPr id="3" name="Text Placeholder 2"/>
          <p:cNvSpPr>
            <a:spLocks noGrp="1"/>
          </p:cNvSpPr>
          <p:nvPr>
            <p:ph type="body" sz="quarter" idx="10"/>
          </p:nvPr>
        </p:nvSpPr>
        <p:spPr>
          <a:xfrm>
            <a:off x="285852" y="272108"/>
            <a:ext cx="6191919" cy="780628"/>
          </a:xfrm>
        </p:spPr>
        <p:txBody>
          <a:bodyPr/>
          <a:lstStyle/>
          <a:p>
            <a:r>
              <a:rPr lang="da-DK" dirty="0" smtClean="0">
                <a:solidFill>
                  <a:srgbClr val="FF0000"/>
                </a:solidFill>
              </a:rPr>
              <a:t>DK</a:t>
            </a:r>
            <a:endParaRPr lang="da-DK" dirty="0">
              <a:solidFill>
                <a:srgbClr val="FF0000"/>
              </a:solidFill>
            </a:endParaRPr>
          </a:p>
        </p:txBody>
      </p:sp>
    </p:spTree>
    <p:extLst>
      <p:ext uri="{BB962C8B-B14F-4D97-AF65-F5344CB8AC3E}">
        <p14:creationId xmlns:p14="http://schemas.microsoft.com/office/powerpoint/2010/main" val="180446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836712"/>
            <a:ext cx="8535950" cy="6197214"/>
          </a:xfrm>
        </p:spPr>
        <p:txBody>
          <a:bodyPr/>
          <a:lstStyle/>
          <a:p>
            <a:r>
              <a:rPr lang="da-DK" dirty="0" smtClean="0"/>
              <a:t>Danmark kan ikke på den mellemlange bane konkurrere alene gennem effektivisering</a:t>
            </a:r>
          </a:p>
          <a:p>
            <a:r>
              <a:rPr lang="da-DK" dirty="0" smtClean="0"/>
              <a:t>Digitalisering- og medarbejder dreven innovation gennem digitalisering som en </a:t>
            </a:r>
            <a:r>
              <a:rPr lang="da-DK" dirty="0" err="1" smtClean="0"/>
              <a:t>udd</a:t>
            </a:r>
            <a:r>
              <a:rPr lang="da-DK" dirty="0" smtClean="0"/>
              <a:t>.  komponent ( </a:t>
            </a:r>
            <a:r>
              <a:rPr lang="da-DK" dirty="0" err="1" smtClean="0"/>
              <a:t>off</a:t>
            </a:r>
            <a:r>
              <a:rPr lang="da-DK" dirty="0" smtClean="0"/>
              <a:t>- private partnerskaber- om udvikling af fagområde løsninger?- med </a:t>
            </a:r>
            <a:r>
              <a:rPr lang="da-DK" dirty="0" err="1" smtClean="0"/>
              <a:t>væget</a:t>
            </a:r>
            <a:r>
              <a:rPr lang="da-DK" dirty="0" smtClean="0"/>
              <a:t> på </a:t>
            </a:r>
            <a:r>
              <a:rPr lang="da-DK" dirty="0" err="1" smtClean="0"/>
              <a:t>off</a:t>
            </a:r>
            <a:r>
              <a:rPr lang="da-DK" dirty="0" smtClean="0"/>
              <a:t> innovation og kvalitetsudvikling</a:t>
            </a:r>
            <a:r>
              <a:rPr lang="da-DK" dirty="0">
                <a:solidFill>
                  <a:prstClr val="black"/>
                </a:solidFill>
              </a:rPr>
              <a:t/>
            </a:r>
            <a:br>
              <a:rPr lang="da-DK" dirty="0">
                <a:solidFill>
                  <a:prstClr val="black"/>
                </a:solidFill>
              </a:rPr>
            </a:br>
            <a:endParaRPr lang="da-DK" dirty="0" smtClean="0"/>
          </a:p>
          <a:p>
            <a:r>
              <a:rPr lang="da-DK" dirty="0" smtClean="0"/>
              <a:t>Effekter af digitalisering- teknologien som  et samarbejde, teknologien som substituerer arbejdskraft– dokumentation af effekter af forskellige strategier</a:t>
            </a:r>
          </a:p>
          <a:p>
            <a:endParaRPr lang="da-DK" dirty="0"/>
          </a:p>
          <a:p>
            <a:r>
              <a:rPr lang="da-DK" dirty="0" smtClean="0"/>
              <a:t>VEU dagsordenen helt central stigende betydning af de almene kvalifikationer</a:t>
            </a:r>
          </a:p>
          <a:p>
            <a:endParaRPr lang="da-DK" dirty="0"/>
          </a:p>
          <a:p>
            <a:r>
              <a:rPr lang="da-DK" dirty="0" smtClean="0"/>
              <a:t>Flexicurity bundet op på ”faste job” – hvad med </a:t>
            </a:r>
            <a:r>
              <a:rPr lang="da-DK" dirty="0" err="1" smtClean="0"/>
              <a:t>prækariatet</a:t>
            </a:r>
            <a:r>
              <a:rPr lang="da-DK" dirty="0" smtClean="0"/>
              <a:t>?</a:t>
            </a:r>
          </a:p>
          <a:p>
            <a:endParaRPr lang="da-DK" dirty="0"/>
          </a:p>
          <a:p>
            <a:r>
              <a:rPr lang="da-DK" dirty="0" smtClean="0"/>
              <a:t>Organisationerne som platformsoperatører?</a:t>
            </a:r>
            <a:endParaRPr lang="da-DK" dirty="0"/>
          </a:p>
        </p:txBody>
      </p:sp>
      <p:sp>
        <p:nvSpPr>
          <p:cNvPr id="3" name="Text Placeholder 2"/>
          <p:cNvSpPr>
            <a:spLocks noGrp="1"/>
          </p:cNvSpPr>
          <p:nvPr>
            <p:ph type="body" sz="quarter" idx="10"/>
          </p:nvPr>
        </p:nvSpPr>
        <p:spPr/>
        <p:txBody>
          <a:bodyPr/>
          <a:lstStyle/>
          <a:p>
            <a:r>
              <a:rPr lang="da-DK" dirty="0" smtClean="0"/>
              <a:t>Udfordringer og muligheder</a:t>
            </a:r>
            <a:endParaRPr lang="da-DK" dirty="0"/>
          </a:p>
        </p:txBody>
      </p:sp>
    </p:spTree>
    <p:extLst>
      <p:ext uri="{BB962C8B-B14F-4D97-AF65-F5344CB8AC3E}">
        <p14:creationId xmlns:p14="http://schemas.microsoft.com/office/powerpoint/2010/main" val="147537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3187024" y="5052123"/>
            <a:ext cx="3532045" cy="2257674"/>
          </a:xfrm>
        </p:spPr>
        <p:txBody>
          <a:bodyPr/>
          <a:lstStyle/>
          <a:p>
            <a:pPr marL="0" indent="0">
              <a:buNone/>
            </a:pPr>
            <a:r>
              <a:rPr lang="da-DK" dirty="0" smtClean="0"/>
              <a:t>Hanne Shapiro</a:t>
            </a:r>
          </a:p>
          <a:p>
            <a:pPr marL="0" indent="0">
              <a:buNone/>
            </a:pPr>
            <a:r>
              <a:rPr lang="da-DK" dirty="0" smtClean="0"/>
              <a:t>Teknologisk Institut</a:t>
            </a:r>
          </a:p>
          <a:p>
            <a:pPr marL="0" indent="0">
              <a:buNone/>
            </a:pPr>
            <a:r>
              <a:rPr lang="da-DK" dirty="0" smtClean="0"/>
              <a:t>T: 7220 1415</a:t>
            </a:r>
          </a:p>
          <a:p>
            <a:pPr marL="0" indent="0">
              <a:buNone/>
            </a:pPr>
            <a:r>
              <a:rPr lang="da-DK" dirty="0" smtClean="0">
                <a:hlinkClick r:id="rId3"/>
              </a:rPr>
              <a:t>hsh@teknologisk.dk</a:t>
            </a:r>
            <a:endParaRPr lang="da-DK" dirty="0" smtClean="0"/>
          </a:p>
          <a:p>
            <a:pPr marL="0" indent="0">
              <a:buNone/>
            </a:pPr>
            <a:endParaRPr lang="da-DK" dirty="0"/>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4750875"/>
            <a:ext cx="1489315" cy="82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219615"/>
            <a:ext cx="914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1193" y="3768314"/>
            <a:ext cx="648072" cy="98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607" y="3541790"/>
            <a:ext cx="476250" cy="114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3745412"/>
            <a:ext cx="957111" cy="93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0267" y="4146279"/>
            <a:ext cx="1149486" cy="108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900050"/>
            <a:ext cx="850162" cy="128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frundet rektangulær billedforklaring 10"/>
          <p:cNvSpPr/>
          <p:nvPr/>
        </p:nvSpPr>
        <p:spPr>
          <a:xfrm>
            <a:off x="2991194" y="908720"/>
            <a:ext cx="3020966" cy="888238"/>
          </a:xfrm>
          <a:prstGeom prst="wedgeRoundRectCallout">
            <a:avLst>
              <a:gd name="adj1" fmla="val -13927"/>
              <a:gd name="adj2" fmla="val 2158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smtClean="0">
                <a:latin typeface="Comic Sans MS" panose="030F0702030302020204" pitchFamily="66" charset="0"/>
              </a:rPr>
              <a:t>Tak for opmærksomheden </a:t>
            </a:r>
            <a:endParaRPr lang="da-DK" sz="2400" dirty="0">
              <a:latin typeface="Comic Sans MS" panose="030F0702030302020204" pitchFamily="66" charset="0"/>
            </a:endParaRPr>
          </a:p>
        </p:txBody>
      </p:sp>
    </p:spTree>
    <p:extLst>
      <p:ext uri="{BB962C8B-B14F-4D97-AF65-F5344CB8AC3E}">
        <p14:creationId xmlns:p14="http://schemas.microsoft.com/office/powerpoint/2010/main" val="1430167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4658332"/>
          </a:xfrm>
        </p:spPr>
        <p:txBody>
          <a:bodyPr/>
          <a:lstStyle/>
          <a:p>
            <a:r>
              <a:rPr lang="da-DK" dirty="0" smtClean="0"/>
              <a:t>4th industrielle revolution er kun et industrifænomen – så det vedkommer ikke rigtigt os!-</a:t>
            </a:r>
          </a:p>
          <a:p>
            <a:endParaRPr lang="da-DK" dirty="0"/>
          </a:p>
          <a:p>
            <a:endParaRPr lang="da-DK" dirty="0" smtClean="0"/>
          </a:p>
          <a:p>
            <a:r>
              <a:rPr lang="da-DK" dirty="0" smtClean="0"/>
              <a:t>Analysere  viser jo, at </a:t>
            </a:r>
            <a:r>
              <a:rPr lang="da-DK" dirty="0" err="1" smtClean="0"/>
              <a:t>relationsfagene</a:t>
            </a:r>
            <a:r>
              <a:rPr lang="da-DK" dirty="0" smtClean="0"/>
              <a:t> ikke er i risikozonen for automatisering!</a:t>
            </a:r>
          </a:p>
          <a:p>
            <a:endParaRPr lang="da-DK" dirty="0"/>
          </a:p>
          <a:p>
            <a:endParaRPr lang="da-DK" dirty="0" smtClean="0"/>
          </a:p>
          <a:p>
            <a:r>
              <a:rPr lang="da-DK" dirty="0" smtClean="0"/>
              <a:t>De nye platformstjenester og ”</a:t>
            </a:r>
            <a:r>
              <a:rPr lang="da-DK" dirty="0" err="1" smtClean="0"/>
              <a:t>uberficering</a:t>
            </a:r>
            <a:r>
              <a:rPr lang="da-DK" dirty="0" smtClean="0"/>
              <a:t>” er KUN et problem for 3F’erne!</a:t>
            </a:r>
          </a:p>
          <a:p>
            <a:endParaRPr lang="da-DK" dirty="0"/>
          </a:p>
          <a:p>
            <a:endParaRPr lang="da-DK" dirty="0"/>
          </a:p>
        </p:txBody>
      </p:sp>
      <p:sp>
        <p:nvSpPr>
          <p:cNvPr id="3" name="Text Placeholder 2"/>
          <p:cNvSpPr>
            <a:spLocks noGrp="1"/>
          </p:cNvSpPr>
          <p:nvPr>
            <p:ph type="body" sz="quarter" idx="10"/>
          </p:nvPr>
        </p:nvSpPr>
        <p:spPr/>
        <p:txBody>
          <a:bodyPr/>
          <a:lstStyle/>
          <a:p>
            <a:r>
              <a:rPr lang="da-DK" dirty="0" smtClean="0"/>
              <a:t>Fup eller Fakta?</a:t>
            </a:r>
            <a:endParaRPr lang="da-DK" dirty="0"/>
          </a:p>
        </p:txBody>
      </p:sp>
    </p:spTree>
    <p:extLst>
      <p:ext uri="{BB962C8B-B14F-4D97-AF65-F5344CB8AC3E}">
        <p14:creationId xmlns:p14="http://schemas.microsoft.com/office/powerpoint/2010/main" val="398893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4316334"/>
          </a:xfrm>
        </p:spPr>
        <p:txBody>
          <a:bodyPr/>
          <a:lstStyle/>
          <a:p>
            <a:endParaRPr lang="da-DK" dirty="0"/>
          </a:p>
          <a:p>
            <a:endParaRPr lang="da-DK" dirty="0" smtClean="0"/>
          </a:p>
          <a:p>
            <a:endParaRPr lang="da-DK" dirty="0"/>
          </a:p>
          <a:p>
            <a:endParaRPr lang="da-DK" dirty="0"/>
          </a:p>
        </p:txBody>
      </p:sp>
      <p:sp>
        <p:nvSpPr>
          <p:cNvPr id="3" name="Text Placeholder 2"/>
          <p:cNvSpPr>
            <a:spLocks noGrp="1"/>
          </p:cNvSpPr>
          <p:nvPr>
            <p:ph type="body" sz="quarter" idx="10"/>
          </p:nvPr>
        </p:nvSpPr>
        <p:spPr>
          <a:xfrm>
            <a:off x="285852" y="272108"/>
            <a:ext cx="6950444" cy="1224136"/>
          </a:xfrm>
        </p:spPr>
        <p:txBody>
          <a:bodyPr/>
          <a:lstStyle/>
          <a:p>
            <a:r>
              <a:rPr lang="da-DK" dirty="0" smtClean="0"/>
              <a:t>Nej, Nej, Nej, Nej, Nej- det Passer Ikke:</a:t>
            </a:r>
            <a:endParaRPr lang="da-DK"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285875"/>
            <a:ext cx="5715000" cy="4286250"/>
          </a:xfrm>
          <a:prstGeom prst="rect">
            <a:avLst/>
          </a:prstGeom>
        </p:spPr>
      </p:pic>
      <p:sp>
        <p:nvSpPr>
          <p:cNvPr id="5" name="TextBox 4"/>
          <p:cNvSpPr txBox="1"/>
          <p:nvPr/>
        </p:nvSpPr>
        <p:spPr>
          <a:xfrm>
            <a:off x="611560" y="6237312"/>
            <a:ext cx="7128792" cy="369332"/>
          </a:xfrm>
          <a:prstGeom prst="rect">
            <a:avLst/>
          </a:prstGeom>
          <a:noFill/>
        </p:spPr>
        <p:txBody>
          <a:bodyPr wrap="square" rtlCol="0">
            <a:spAutoFit/>
          </a:bodyPr>
          <a:lstStyle/>
          <a:p>
            <a:r>
              <a:rPr lang="da-DK" dirty="0" smtClean="0">
                <a:latin typeface="Comic Sans MS" panose="030F0702030302020204" pitchFamily="66" charset="0"/>
              </a:rPr>
              <a:t>Og derfor en agenda for alle </a:t>
            </a:r>
            <a:r>
              <a:rPr lang="da-DK" dirty="0" err="1" smtClean="0">
                <a:latin typeface="Comic Sans MS" panose="030F0702030302020204" pitchFamily="66" charset="0"/>
              </a:rPr>
              <a:t>FTFs</a:t>
            </a:r>
            <a:r>
              <a:rPr lang="da-DK" dirty="0" smtClean="0">
                <a:latin typeface="Comic Sans MS" panose="030F0702030302020204" pitchFamily="66" charset="0"/>
              </a:rPr>
              <a:t> medlemsorganisationer</a:t>
            </a:r>
            <a:endParaRPr lang="da-DK" dirty="0">
              <a:latin typeface="Comic Sans MS" panose="030F0702030302020204" pitchFamily="66" charset="0"/>
            </a:endParaRPr>
          </a:p>
        </p:txBody>
      </p:sp>
    </p:spTree>
    <p:extLst>
      <p:ext uri="{BB962C8B-B14F-4D97-AF65-F5344CB8AC3E}">
        <p14:creationId xmlns:p14="http://schemas.microsoft.com/office/powerpoint/2010/main" val="2149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7058989"/>
          </a:xfrm>
        </p:spPr>
        <p:txBody>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p:txBody>
      </p:sp>
      <p:sp>
        <p:nvSpPr>
          <p:cNvPr id="3" name="Text Placeholder 2"/>
          <p:cNvSpPr>
            <a:spLocks noGrp="1"/>
          </p:cNvSpPr>
          <p:nvPr>
            <p:ph type="body" sz="quarter" idx="10"/>
          </p:nvPr>
        </p:nvSpPr>
        <p:spPr>
          <a:xfrm>
            <a:off x="285852" y="272108"/>
            <a:ext cx="6191919" cy="1305996"/>
          </a:xfrm>
        </p:spPr>
        <p:txBody>
          <a:bodyPr/>
          <a:lstStyle/>
          <a:p>
            <a:r>
              <a:rPr lang="da-DK" sz="2400" dirty="0" err="1" smtClean="0"/>
              <a:t>Disruption</a:t>
            </a:r>
            <a:r>
              <a:rPr lang="da-DK" sz="2400" dirty="0" smtClean="0"/>
              <a:t> er ikke ny</a:t>
            </a:r>
          </a:p>
          <a:p>
            <a:r>
              <a:rPr lang="da-DK" sz="2400" dirty="0" smtClean="0"/>
              <a:t>Den fjerde industrielle revolution</a:t>
            </a:r>
            <a:endParaRPr lang="da-DK" sz="2400" dirty="0"/>
          </a:p>
        </p:txBody>
      </p:sp>
      <p:pic>
        <p:nvPicPr>
          <p:cNvPr id="5" name="Picture 4"/>
          <p:cNvPicPr>
            <a:picLocks noChangeAspect="1"/>
          </p:cNvPicPr>
          <p:nvPr/>
        </p:nvPicPr>
        <p:blipFill>
          <a:blip r:embed="rId2"/>
          <a:stretch>
            <a:fillRect/>
          </a:stretch>
        </p:blipFill>
        <p:spPr>
          <a:xfrm>
            <a:off x="179512" y="4630760"/>
            <a:ext cx="1839206" cy="1440160"/>
          </a:xfrm>
          <a:prstGeom prst="rect">
            <a:avLst/>
          </a:prstGeom>
        </p:spPr>
      </p:pic>
      <p:pic>
        <p:nvPicPr>
          <p:cNvPr id="6" name="Picture 5"/>
          <p:cNvPicPr>
            <a:picLocks noChangeAspect="1"/>
          </p:cNvPicPr>
          <p:nvPr/>
        </p:nvPicPr>
        <p:blipFill>
          <a:blip r:embed="rId3"/>
          <a:stretch>
            <a:fillRect/>
          </a:stretch>
        </p:blipFill>
        <p:spPr>
          <a:xfrm>
            <a:off x="683568" y="3442262"/>
            <a:ext cx="2496726" cy="1440159"/>
          </a:xfrm>
          <a:prstGeom prst="rect">
            <a:avLst/>
          </a:prstGeom>
        </p:spPr>
      </p:pic>
      <p:pic>
        <p:nvPicPr>
          <p:cNvPr id="7" name="Picture 6"/>
          <p:cNvPicPr>
            <a:picLocks noChangeAspect="1"/>
          </p:cNvPicPr>
          <p:nvPr/>
        </p:nvPicPr>
        <p:blipFill>
          <a:blip r:embed="rId4"/>
          <a:stretch>
            <a:fillRect/>
          </a:stretch>
        </p:blipFill>
        <p:spPr>
          <a:xfrm>
            <a:off x="4274472" y="2331068"/>
            <a:ext cx="1809695" cy="13139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770" y="1412776"/>
            <a:ext cx="1622621" cy="1440160"/>
          </a:xfrm>
          <a:prstGeom prst="rect">
            <a:avLst/>
          </a:prstGeom>
        </p:spPr>
      </p:pic>
      <p:sp>
        <p:nvSpPr>
          <p:cNvPr id="9" name="TextBox 8"/>
          <p:cNvSpPr txBox="1"/>
          <p:nvPr/>
        </p:nvSpPr>
        <p:spPr>
          <a:xfrm>
            <a:off x="2018718" y="5733256"/>
            <a:ext cx="2472408" cy="276999"/>
          </a:xfrm>
          <a:prstGeom prst="rect">
            <a:avLst/>
          </a:prstGeom>
          <a:noFill/>
        </p:spPr>
        <p:txBody>
          <a:bodyPr wrap="none" rtlCol="0">
            <a:spAutoFit/>
          </a:bodyPr>
          <a:lstStyle/>
          <a:p>
            <a:r>
              <a:rPr lang="da-DK" sz="1200" dirty="0" smtClean="0"/>
              <a:t>1.- mekaniske- DAMPASKINE1784</a:t>
            </a:r>
            <a:endParaRPr lang="da-DK" sz="1200" dirty="0"/>
          </a:p>
        </p:txBody>
      </p:sp>
      <p:sp>
        <p:nvSpPr>
          <p:cNvPr id="10" name="TextBox 9"/>
          <p:cNvSpPr txBox="1"/>
          <p:nvPr/>
        </p:nvSpPr>
        <p:spPr>
          <a:xfrm>
            <a:off x="3060281" y="4397989"/>
            <a:ext cx="1334205" cy="646331"/>
          </a:xfrm>
          <a:prstGeom prst="rect">
            <a:avLst/>
          </a:prstGeom>
          <a:noFill/>
        </p:spPr>
        <p:txBody>
          <a:bodyPr wrap="square" rtlCol="0">
            <a:spAutoFit/>
          </a:bodyPr>
          <a:lstStyle/>
          <a:p>
            <a:r>
              <a:rPr lang="da-DK" sz="1200" dirty="0" smtClean="0"/>
              <a:t>2. Samlebånd- ELEKTRICITET 1870</a:t>
            </a:r>
            <a:endParaRPr lang="da-DK" sz="1200" dirty="0"/>
          </a:p>
        </p:txBody>
      </p:sp>
      <p:sp>
        <p:nvSpPr>
          <p:cNvPr id="11" name="TextBox 10"/>
          <p:cNvSpPr txBox="1"/>
          <p:nvPr/>
        </p:nvSpPr>
        <p:spPr>
          <a:xfrm>
            <a:off x="6228184" y="3442262"/>
            <a:ext cx="1152128" cy="1754326"/>
          </a:xfrm>
          <a:prstGeom prst="rect">
            <a:avLst/>
          </a:prstGeom>
          <a:noFill/>
        </p:spPr>
        <p:txBody>
          <a:bodyPr wrap="square" rtlCol="0">
            <a:spAutoFit/>
          </a:bodyPr>
          <a:lstStyle/>
          <a:p>
            <a:r>
              <a:rPr lang="da-DK" sz="1200" dirty="0" smtClean="0"/>
              <a:t>3. </a:t>
            </a:r>
            <a:r>
              <a:rPr lang="da-DK" sz="1200" dirty="0" err="1" smtClean="0"/>
              <a:t>Program-merbare</a:t>
            </a:r>
            <a:r>
              <a:rPr lang="da-DK" sz="1200" dirty="0" smtClean="0"/>
              <a:t> kontrol systemer- 1. generation automation- fx ( kontor</a:t>
            </a:r>
          </a:p>
          <a:p>
            <a:r>
              <a:rPr lang="da-DK" sz="1200" dirty="0" smtClean="0"/>
              <a:t>Automation 1969</a:t>
            </a:r>
            <a:endParaRPr lang="da-DK" sz="1200" dirty="0"/>
          </a:p>
        </p:txBody>
      </p:sp>
      <p:sp>
        <p:nvSpPr>
          <p:cNvPr id="12" name="TextBox 11"/>
          <p:cNvSpPr txBox="1"/>
          <p:nvPr/>
        </p:nvSpPr>
        <p:spPr>
          <a:xfrm>
            <a:off x="7524328" y="2708920"/>
            <a:ext cx="1512168" cy="1107996"/>
          </a:xfrm>
          <a:prstGeom prst="rect">
            <a:avLst/>
          </a:prstGeom>
          <a:noFill/>
        </p:spPr>
        <p:txBody>
          <a:bodyPr wrap="square" rtlCol="0">
            <a:spAutoFit/>
          </a:bodyPr>
          <a:lstStyle/>
          <a:p>
            <a:r>
              <a:rPr lang="da-DK" dirty="0" smtClean="0"/>
              <a:t>4</a:t>
            </a:r>
            <a:r>
              <a:rPr lang="da-DK" sz="1200" dirty="0" smtClean="0"/>
              <a:t>. </a:t>
            </a:r>
            <a:r>
              <a:rPr lang="da-DK" sz="1200" dirty="0" err="1" smtClean="0"/>
              <a:t>cyber-fysisiske</a:t>
            </a:r>
            <a:r>
              <a:rPr lang="da-DK" sz="1200" dirty="0" smtClean="0"/>
              <a:t> systemer- internet of </a:t>
            </a:r>
            <a:r>
              <a:rPr lang="da-DK" sz="1200" dirty="0" err="1" smtClean="0"/>
              <a:t>things</a:t>
            </a:r>
            <a:r>
              <a:rPr lang="da-DK" sz="1200" dirty="0" smtClean="0"/>
              <a:t> and services-  AI - cloud</a:t>
            </a:r>
            <a:endParaRPr lang="da-DK" sz="1200" dirty="0"/>
          </a:p>
        </p:txBody>
      </p:sp>
    </p:spTree>
    <p:extLst>
      <p:ext uri="{BB962C8B-B14F-4D97-AF65-F5344CB8AC3E}">
        <p14:creationId xmlns:p14="http://schemas.microsoft.com/office/powerpoint/2010/main" val="113652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488930"/>
            <a:ext cx="8535950" cy="4473666"/>
          </a:xfrm>
        </p:spPr>
        <p:txBody>
          <a:bodyPr/>
          <a:lstStyle/>
          <a:p>
            <a:endParaRPr lang="da-DK" dirty="0" smtClean="0"/>
          </a:p>
          <a:p>
            <a:r>
              <a:rPr lang="da-DK" dirty="0" smtClean="0"/>
              <a:t>CEVEA-  </a:t>
            </a:r>
            <a:endParaRPr lang="da-DK" dirty="0"/>
          </a:p>
          <a:p>
            <a:r>
              <a:rPr lang="da-DK" dirty="0"/>
              <a:t> </a:t>
            </a:r>
            <a:r>
              <a:rPr lang="da-DK" dirty="0" smtClean="0"/>
              <a:t>”</a:t>
            </a:r>
            <a:r>
              <a:rPr lang="da-DK" i="1" dirty="0" smtClean="0"/>
              <a:t>31 </a:t>
            </a:r>
            <a:r>
              <a:rPr lang="da-DK" i="1" dirty="0"/>
              <a:t>pct. af alle job svarende til 876.689 stillinger er i høj risiko for automatisering. </a:t>
            </a:r>
            <a:r>
              <a:rPr lang="da-DK" i="1" dirty="0" smtClean="0"/>
              <a:t>Inden for kontor </a:t>
            </a:r>
            <a:r>
              <a:rPr lang="da-DK" i="1" dirty="0"/>
              <a:t>og </a:t>
            </a:r>
            <a:r>
              <a:rPr lang="da-DK" i="1" dirty="0" smtClean="0"/>
              <a:t>kundeservice er  </a:t>
            </a:r>
            <a:r>
              <a:rPr lang="da-DK" i="1" dirty="0"/>
              <a:t>sandsynligheden hele 92 pct. </a:t>
            </a:r>
            <a:r>
              <a:rPr lang="da-DK" i="1" dirty="0" smtClean="0"/>
              <a:t> Risikoen  er lavest</a:t>
            </a:r>
            <a:r>
              <a:rPr lang="da-DK" i="1" dirty="0"/>
              <a:t>, hvis man arbejder indenfor ledelse eller arbejde, der forudsætter viden på højeste niveau </a:t>
            </a:r>
            <a:r>
              <a:rPr lang="da-DK" i="1" dirty="0" smtClean="0"/>
              <a:t>”</a:t>
            </a:r>
          </a:p>
          <a:p>
            <a:endParaRPr lang="da-DK" i="1" dirty="0"/>
          </a:p>
          <a:p>
            <a:r>
              <a:rPr lang="da-DK" dirty="0" smtClean="0"/>
              <a:t>CEVEA konkluderer- Job, hvor </a:t>
            </a:r>
            <a:r>
              <a:rPr lang="da-DK" dirty="0"/>
              <a:t>social interaktion er </a:t>
            </a:r>
            <a:r>
              <a:rPr lang="da-DK" dirty="0" smtClean="0"/>
              <a:t>vigtig er i ringe grad udsat for automatisering- fx undervisning, sygeplejerske, hvilket en computer ikke </a:t>
            </a:r>
            <a:r>
              <a:rPr lang="da-DK" dirty="0"/>
              <a:t>er i stand til at levere</a:t>
            </a:r>
            <a:r>
              <a:rPr lang="da-DK" dirty="0" smtClean="0"/>
              <a:t>.”</a:t>
            </a:r>
          </a:p>
          <a:p>
            <a:pPr marL="0" indent="0">
              <a:buNone/>
            </a:pPr>
            <a:endParaRPr lang="da-DK" dirty="0"/>
          </a:p>
        </p:txBody>
      </p:sp>
      <p:sp>
        <p:nvSpPr>
          <p:cNvPr id="3" name="Text Placeholder 2"/>
          <p:cNvSpPr>
            <a:spLocks noGrp="1"/>
          </p:cNvSpPr>
          <p:nvPr>
            <p:ph type="body" sz="quarter" idx="10"/>
          </p:nvPr>
        </p:nvSpPr>
        <p:spPr/>
        <p:txBody>
          <a:bodyPr/>
          <a:lstStyle/>
          <a:p>
            <a:r>
              <a:rPr lang="da-DK" dirty="0" smtClean="0"/>
              <a:t>Mediedebatten- robotterne kommer og snubber jobbene???</a:t>
            </a:r>
            <a:endParaRPr lang="da-DK" dirty="0"/>
          </a:p>
        </p:txBody>
      </p:sp>
    </p:spTree>
    <p:extLst>
      <p:ext uri="{BB962C8B-B14F-4D97-AF65-F5344CB8AC3E}">
        <p14:creationId xmlns:p14="http://schemas.microsoft.com/office/powerpoint/2010/main" val="93715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522" y="1916832"/>
            <a:ext cx="8535950" cy="5581661"/>
          </a:xfrm>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r>
              <a:rPr lang="da-DK" dirty="0"/>
              <a:t>X</a:t>
            </a:r>
          </a:p>
          <a:p>
            <a:pPr marL="0" indent="0">
              <a:buNone/>
            </a:pPr>
            <a:endParaRPr lang="da-DK" dirty="0" smtClean="0"/>
          </a:p>
          <a:p>
            <a:pPr marL="0" indent="0">
              <a:buNone/>
            </a:pPr>
            <a:endParaRPr lang="da-DK" dirty="0"/>
          </a:p>
          <a:p>
            <a:pPr marL="0" indent="0">
              <a:buNone/>
            </a:pPr>
            <a:endParaRPr lang="da-DK" dirty="0"/>
          </a:p>
        </p:txBody>
      </p:sp>
      <p:sp>
        <p:nvSpPr>
          <p:cNvPr id="3" name="Text Placeholder 2"/>
          <p:cNvSpPr>
            <a:spLocks noGrp="1"/>
          </p:cNvSpPr>
          <p:nvPr>
            <p:ph type="body" sz="quarter" idx="10"/>
          </p:nvPr>
        </p:nvSpPr>
        <p:spPr>
          <a:xfrm>
            <a:off x="285852" y="272108"/>
            <a:ext cx="6191919" cy="1860748"/>
          </a:xfrm>
        </p:spPr>
        <p:txBody>
          <a:bodyPr/>
          <a:lstStyle/>
          <a:p>
            <a:r>
              <a:rPr lang="da-DK" dirty="0" smtClean="0"/>
              <a:t>Menneske og teknologi= eller teknologi alene?</a:t>
            </a:r>
          </a:p>
          <a:p>
            <a:endParaRPr lang="da-DK" dirty="0"/>
          </a:p>
          <a:p>
            <a:endParaRPr lang="da-DK" dirty="0"/>
          </a:p>
        </p:txBody>
      </p:sp>
      <p:pic>
        <p:nvPicPr>
          <p:cNvPr id="7" name="Picture 6" descr="japan-robot-nurse"/>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23369"/>
            <a:ext cx="2386429" cy="1440160"/>
          </a:xfrm>
          <a:prstGeom prst="rect">
            <a:avLst/>
          </a:prstGeom>
          <a:noFill/>
          <a:ln>
            <a:noFill/>
          </a:ln>
        </p:spPr>
      </p:pic>
      <p:pic>
        <p:nvPicPr>
          <p:cNvPr id="8" name="Picture 7" descr="image2">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88109" y="1160118"/>
            <a:ext cx="2591897" cy="1656814"/>
          </a:xfrm>
          <a:prstGeom prst="rect">
            <a:avLst/>
          </a:prstGeom>
          <a:noFill/>
          <a:ln>
            <a:noFill/>
          </a:ln>
        </p:spPr>
      </p:pic>
      <p:sp>
        <p:nvSpPr>
          <p:cNvPr id="9" name="TextBox 8"/>
          <p:cNvSpPr txBox="1"/>
          <p:nvPr/>
        </p:nvSpPr>
        <p:spPr>
          <a:xfrm>
            <a:off x="6985118" y="3039343"/>
            <a:ext cx="1152128" cy="461665"/>
          </a:xfrm>
          <a:prstGeom prst="rect">
            <a:avLst/>
          </a:prstGeom>
          <a:noFill/>
        </p:spPr>
        <p:txBody>
          <a:bodyPr wrap="square" rtlCol="0">
            <a:spAutoFit/>
          </a:bodyPr>
          <a:lstStyle/>
          <a:p>
            <a:pPr algn="ctr"/>
            <a:r>
              <a:rPr lang="da-DK" sz="2400" b="1" dirty="0" smtClean="0">
                <a:solidFill>
                  <a:srgbClr val="FF0000"/>
                </a:solidFill>
              </a:rPr>
              <a:t>?</a:t>
            </a:r>
            <a:endParaRPr lang="da-DK" sz="2400" b="1" dirty="0">
              <a:solidFill>
                <a:srgbClr val="FF0000"/>
              </a:solidFill>
            </a:endParaRPr>
          </a:p>
        </p:txBody>
      </p:sp>
      <p:pic>
        <p:nvPicPr>
          <p:cNvPr id="10" name="Picture 9"/>
          <p:cNvPicPr>
            <a:picLocks noChangeAspect="1"/>
          </p:cNvPicPr>
          <p:nvPr/>
        </p:nvPicPr>
        <p:blipFill>
          <a:blip r:embed="rId6"/>
          <a:stretch>
            <a:fillRect/>
          </a:stretch>
        </p:blipFill>
        <p:spPr>
          <a:xfrm>
            <a:off x="3884421" y="5345340"/>
            <a:ext cx="2593350" cy="1548352"/>
          </a:xfrm>
          <a:prstGeom prst="rect">
            <a:avLst/>
          </a:prstGeom>
        </p:spPr>
      </p:pic>
      <p:sp>
        <p:nvSpPr>
          <p:cNvPr id="13" name="TextBox 12"/>
          <p:cNvSpPr txBox="1"/>
          <p:nvPr/>
        </p:nvSpPr>
        <p:spPr>
          <a:xfrm>
            <a:off x="5364088" y="5345340"/>
            <a:ext cx="720080" cy="1107996"/>
          </a:xfrm>
          <a:prstGeom prst="rect">
            <a:avLst/>
          </a:prstGeom>
          <a:noFill/>
        </p:spPr>
        <p:txBody>
          <a:bodyPr wrap="square" rtlCol="0">
            <a:spAutoFit/>
          </a:bodyPr>
          <a:lstStyle/>
          <a:p>
            <a:r>
              <a:rPr lang="da-DK" sz="6600" b="1" dirty="0" smtClean="0"/>
              <a:t>X</a:t>
            </a:r>
            <a:endParaRPr lang="da-DK" sz="6600" b="1"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666" y="4941168"/>
            <a:ext cx="2950182" cy="19221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1" y="2824247"/>
            <a:ext cx="2269224" cy="2670894"/>
          </a:xfrm>
          <a:prstGeom prst="rect">
            <a:avLst/>
          </a:prstGeom>
        </p:spPr>
      </p:pic>
    </p:spTree>
    <p:extLst>
      <p:ext uri="{BB962C8B-B14F-4D97-AF65-F5344CB8AC3E}">
        <p14:creationId xmlns:p14="http://schemas.microsoft.com/office/powerpoint/2010/main" val="293742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196752"/>
            <a:ext cx="8928992" cy="5328592"/>
          </a:xfrm>
          <a:prstGeom prst="rect">
            <a:avLst/>
          </a:prstGeom>
        </p:spPr>
      </p:pic>
      <p:sp>
        <p:nvSpPr>
          <p:cNvPr id="3" name="Text Placeholder 2"/>
          <p:cNvSpPr>
            <a:spLocks noGrp="1"/>
          </p:cNvSpPr>
          <p:nvPr>
            <p:ph type="body" sz="quarter" idx="10"/>
          </p:nvPr>
        </p:nvSpPr>
        <p:spPr/>
        <p:txBody>
          <a:bodyPr/>
          <a:lstStyle/>
          <a:p>
            <a:r>
              <a:rPr lang="da-DK" dirty="0" err="1" smtClean="0"/>
              <a:t>Oecd-</a:t>
            </a:r>
            <a:endParaRPr lang="da-DK" dirty="0"/>
          </a:p>
        </p:txBody>
      </p:sp>
    </p:spTree>
    <p:extLst>
      <p:ext uri="{BB962C8B-B14F-4D97-AF65-F5344CB8AC3E}">
        <p14:creationId xmlns:p14="http://schemas.microsoft.com/office/powerpoint/2010/main" val="268890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76375"/>
            <a:ext cx="5334000" cy="3905250"/>
          </a:xfrm>
          <a:prstGeom prst="rect">
            <a:avLst/>
          </a:prstGeom>
        </p:spPr>
      </p:pic>
      <p:sp>
        <p:nvSpPr>
          <p:cNvPr id="6" name="TextBox 5"/>
          <p:cNvSpPr txBox="1"/>
          <p:nvPr/>
        </p:nvSpPr>
        <p:spPr>
          <a:xfrm>
            <a:off x="683568" y="548680"/>
            <a:ext cx="6336704" cy="461665"/>
          </a:xfrm>
          <a:prstGeom prst="rect">
            <a:avLst/>
          </a:prstGeom>
          <a:noFill/>
        </p:spPr>
        <p:txBody>
          <a:bodyPr wrap="square" rtlCol="0">
            <a:spAutoFit/>
          </a:bodyPr>
          <a:lstStyle/>
          <a:p>
            <a:r>
              <a:rPr lang="da-DK" sz="2400" dirty="0" smtClean="0">
                <a:solidFill>
                  <a:srgbClr val="FF0000"/>
                </a:solidFill>
                <a:latin typeface="Comic Sans MS" panose="030F0702030302020204" pitchFamily="66" charset="0"/>
              </a:rPr>
              <a:t>Et kig ind i </a:t>
            </a:r>
            <a:r>
              <a:rPr lang="da-DK" sz="2400" dirty="0" err="1" smtClean="0">
                <a:solidFill>
                  <a:srgbClr val="FF0000"/>
                </a:solidFill>
                <a:latin typeface="Comic Sans MS" panose="030F0702030302020204" pitchFamily="66" charset="0"/>
              </a:rPr>
              <a:t>MITs</a:t>
            </a:r>
            <a:r>
              <a:rPr lang="da-DK" sz="2400" dirty="0" smtClean="0">
                <a:solidFill>
                  <a:srgbClr val="FF0000"/>
                </a:solidFill>
                <a:latin typeface="Comic Sans MS" panose="030F0702030302020204" pitchFamily="66" charset="0"/>
              </a:rPr>
              <a:t> laboratorier</a:t>
            </a:r>
            <a:endParaRPr lang="da-DK" sz="2400" dirty="0">
              <a:solidFill>
                <a:srgbClr val="FF0000"/>
              </a:solidFill>
              <a:latin typeface="Comic Sans MS" panose="030F0702030302020204" pitchFamily="66" charset="0"/>
            </a:endParaRPr>
          </a:p>
        </p:txBody>
      </p:sp>
      <p:sp>
        <p:nvSpPr>
          <p:cNvPr id="7" name="TextBox 6"/>
          <p:cNvSpPr txBox="1"/>
          <p:nvPr/>
        </p:nvSpPr>
        <p:spPr>
          <a:xfrm>
            <a:off x="323528" y="6093296"/>
            <a:ext cx="8208912" cy="369332"/>
          </a:xfrm>
          <a:prstGeom prst="rect">
            <a:avLst/>
          </a:prstGeom>
          <a:noFill/>
        </p:spPr>
        <p:txBody>
          <a:bodyPr wrap="square" rtlCol="0">
            <a:spAutoFit/>
          </a:bodyPr>
          <a:lstStyle/>
          <a:p>
            <a:r>
              <a:rPr lang="da-DK" dirty="0" smtClean="0"/>
              <a:t>Hvem er glad og hvem smiler på grund af frustrationer?</a:t>
            </a:r>
            <a:endParaRPr lang="da-DK" dirty="0"/>
          </a:p>
        </p:txBody>
      </p:sp>
    </p:spTree>
    <p:extLst>
      <p:ext uri="{BB962C8B-B14F-4D97-AF65-F5344CB8AC3E}">
        <p14:creationId xmlns:p14="http://schemas.microsoft.com/office/powerpoint/2010/main" val="3074794901"/>
      </p:ext>
    </p:extLst>
  </p:cSld>
  <p:clrMapOvr>
    <a:masterClrMapping/>
  </p:clrMapOvr>
</p:sld>
</file>

<file path=ppt/theme/theme1.xml><?xml version="1.0" encoding="utf-8"?>
<a:theme xmlns:a="http://schemas.openxmlformats.org/drawingml/2006/main" name="DK - Aftryk af hæn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knologis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DK - Aftryk af hænder</Template>
  <TotalTime>5977</TotalTime>
  <Words>894</Words>
  <Application>Microsoft Office PowerPoint</Application>
  <PresentationFormat>On-screen Show (4:3)</PresentationFormat>
  <Paragraphs>155</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Tahoma</vt:lpstr>
      <vt:lpstr>Calibri</vt:lpstr>
      <vt:lpstr>Comic Sans MS</vt:lpstr>
      <vt:lpstr>Arial</vt:lpstr>
      <vt:lpstr>Wingdings</vt:lpstr>
      <vt:lpstr>DK - Aftryk af hænder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Teknologisk Institut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Leif Henrik Jakobsen</dc:creator>
  <cp:lastModifiedBy>Hanne Shapiro</cp:lastModifiedBy>
  <cp:revision>278</cp:revision>
  <cp:lastPrinted>2016-11-30T19:45:36Z</cp:lastPrinted>
  <dcterms:created xsi:type="dcterms:W3CDTF">2013-02-26T10:55:52Z</dcterms:created>
  <dcterms:modified xsi:type="dcterms:W3CDTF">2017-06-10T15:00:36Z</dcterms:modified>
</cp:coreProperties>
</file>